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74" r:id="rId4"/>
    <p:sldId id="276" r:id="rId5"/>
    <p:sldId id="268" r:id="rId6"/>
    <p:sldId id="262" r:id="rId7"/>
    <p:sldId id="258" r:id="rId8"/>
    <p:sldId id="261" r:id="rId9"/>
    <p:sldId id="260" r:id="rId10"/>
    <p:sldId id="263" r:id="rId11"/>
    <p:sldId id="264" r:id="rId12"/>
    <p:sldId id="265" r:id="rId13"/>
    <p:sldId id="266" r:id="rId14"/>
    <p:sldId id="269" r:id="rId15"/>
    <p:sldId id="271" r:id="rId16"/>
    <p:sldId id="270" r:id="rId17"/>
    <p:sldId id="272"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720" y="-3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405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481345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924168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39805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44122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880341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amma.app"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amma.app"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3281601"/>
            <a:ext cx="7477601" cy="1666399"/>
          </a:xfrm>
          <a:prstGeom prst="rect">
            <a:avLst/>
          </a:prstGeom>
          <a:noFill/>
          <a:ln/>
        </p:spPr>
        <p:txBody>
          <a:bodyPr wrap="square" rtlCol="0" anchor="t"/>
          <a:lstStyle/>
          <a:p>
            <a:pPr marL="0" indent="0">
              <a:lnSpc>
                <a:spcPts val="6561"/>
              </a:lnSpc>
              <a:buNone/>
            </a:pPr>
            <a:r>
              <a:rPr lang="en-US" sz="5249" b="1" kern="0" spc="-105" dirty="0">
                <a:solidFill>
                  <a:srgbClr val="000000"/>
                </a:solidFill>
                <a:latin typeface="adonis-web" pitchFamily="34" charset="0"/>
                <a:ea typeface="adonis-web" pitchFamily="34" charset="-122"/>
                <a:cs typeface="adonis-web" pitchFamily="34" charset="-120"/>
              </a:rPr>
              <a:t>Project 3- NLP To Optimize SEO</a:t>
            </a:r>
            <a:endParaRPr lang="en-US" sz="5249" dirty="0"/>
          </a:p>
        </p:txBody>
      </p:sp>
      <p:pic>
        <p:nvPicPr>
          <p:cNvPr id="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904696"/>
          </a:xfrm>
          <a:prstGeom prst="rect">
            <a:avLst/>
          </a:prstGeom>
          <a:solidFill>
            <a:srgbClr val="FFFFFF">
              <a:alpha val="75000"/>
            </a:srgbClr>
          </a:solidFill>
          <a:ln w="9644">
            <a:solidFill>
              <a:srgbClr val="FFFFFF">
                <a:alpha val="64000"/>
              </a:srgbClr>
            </a:solidFill>
            <a:prstDash val="solid"/>
          </a:ln>
        </p:spPr>
      </p:sp>
      <p:sp>
        <p:nvSpPr>
          <p:cNvPr id="4" name="Text 1"/>
          <p:cNvSpPr/>
          <p:nvPr/>
        </p:nvSpPr>
        <p:spPr>
          <a:xfrm>
            <a:off x="3838456" y="427673"/>
            <a:ext cx="3110746" cy="486013"/>
          </a:xfrm>
          <a:prstGeom prst="rect">
            <a:avLst/>
          </a:prstGeom>
          <a:noFill/>
          <a:ln/>
        </p:spPr>
        <p:txBody>
          <a:bodyPr wrap="none" rtlCol="0" anchor="t"/>
          <a:lstStyle/>
          <a:p>
            <a:pPr marL="0" indent="0">
              <a:lnSpc>
                <a:spcPts val="3827"/>
              </a:lnSpc>
              <a:buNone/>
            </a:pPr>
            <a:r>
              <a:rPr lang="en-US" sz="3062" b="1" kern="0" spc="-61" dirty="0">
                <a:solidFill>
                  <a:srgbClr val="000000"/>
                </a:solidFill>
                <a:latin typeface="adonis-web" pitchFamily="34" charset="0"/>
                <a:ea typeface="adonis-web" pitchFamily="34" charset="-122"/>
                <a:cs typeface="adonis-web" pitchFamily="34" charset="-120"/>
              </a:rPr>
              <a:t>Methods</a:t>
            </a:r>
            <a:endParaRPr lang="en-US" sz="3062" dirty="0"/>
          </a:p>
        </p:txBody>
      </p:sp>
      <p:pic>
        <p:nvPicPr>
          <p:cNvPr id="5" name="Image 1" descr="preencoded.png"/>
          <p:cNvPicPr>
            <a:picLocks noChangeAspect="1"/>
          </p:cNvPicPr>
          <p:nvPr/>
        </p:nvPicPr>
        <p:blipFill>
          <a:blip r:embed="rId4"/>
          <a:stretch>
            <a:fillRect/>
          </a:stretch>
        </p:blipFill>
        <p:spPr>
          <a:xfrm>
            <a:off x="3838456" y="1224677"/>
            <a:ext cx="6953488" cy="1226582"/>
          </a:xfrm>
          <a:prstGeom prst="rect">
            <a:avLst/>
          </a:prstGeom>
        </p:spPr>
      </p:pic>
      <p:sp>
        <p:nvSpPr>
          <p:cNvPr id="6" name="Text 2"/>
          <p:cNvSpPr/>
          <p:nvPr/>
        </p:nvSpPr>
        <p:spPr>
          <a:xfrm>
            <a:off x="3838456" y="2626162"/>
            <a:ext cx="6953488" cy="994886"/>
          </a:xfrm>
          <a:prstGeom prst="rect">
            <a:avLst/>
          </a:prstGeom>
          <a:noFill/>
          <a:ln/>
        </p:spPr>
        <p:txBody>
          <a:bodyPr wrap="square" rtlCol="0" anchor="t"/>
          <a:lstStyle/>
          <a:p>
            <a:pPr marL="0" indent="0" algn="just">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This method will stem the words, count how many times each keyword appears, and order the keywords based on frequency after tokenizing the input text and removing stopwords and non-alphabetic letters. It's useful for text mining and SEO analysis, two natural language processing applications that benefit greatly from keyword extraction and analysis.</a:t>
            </a:r>
            <a:endParaRPr lang="en-US" sz="1225" dirty="0"/>
          </a:p>
        </p:txBody>
      </p:sp>
      <p:pic>
        <p:nvPicPr>
          <p:cNvPr id="7" name="Image 2" descr="preencoded.png"/>
          <p:cNvPicPr>
            <a:picLocks noChangeAspect="1"/>
          </p:cNvPicPr>
          <p:nvPr/>
        </p:nvPicPr>
        <p:blipFill>
          <a:blip r:embed="rId5"/>
          <a:stretch>
            <a:fillRect/>
          </a:stretch>
        </p:blipFill>
        <p:spPr>
          <a:xfrm>
            <a:off x="3838456" y="3795951"/>
            <a:ext cx="6953488" cy="2239328"/>
          </a:xfrm>
          <a:prstGeom prst="rect">
            <a:avLst/>
          </a:prstGeom>
        </p:spPr>
      </p:pic>
      <p:sp>
        <p:nvSpPr>
          <p:cNvPr id="8" name="Text 3"/>
          <p:cNvSpPr/>
          <p:nvPr/>
        </p:nvSpPr>
        <p:spPr>
          <a:xfrm>
            <a:off x="3838456" y="6210181"/>
            <a:ext cx="6953488" cy="746165"/>
          </a:xfrm>
          <a:prstGeom prst="rect">
            <a:avLst/>
          </a:prstGeom>
          <a:noFill/>
          <a:ln/>
        </p:spPr>
        <p:txBody>
          <a:bodyPr wrap="square" rtlCol="0" anchor="t"/>
          <a:lstStyle/>
          <a:p>
            <a:pPr marL="0" indent="0" algn="just">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The user inputs a term, and the method obtains a website, parses the text, extracts keywords, and returns the total number of occurrences of that keyword. If the website cannot be retrieved, an error notice is shown and the proper data are returned.</a:t>
            </a:r>
            <a:endParaRPr lang="en-US" sz="1225" dirty="0"/>
          </a:p>
        </p:txBody>
      </p:sp>
      <p:pic>
        <p:nvPicPr>
          <p:cNvPr id="9" name="Image 3" descr="preencoded.png"/>
          <p:cNvPicPr>
            <a:picLocks noChangeAspect="1"/>
          </p:cNvPicPr>
          <p:nvPr/>
        </p:nvPicPr>
        <p:blipFill>
          <a:blip r:embed="rId6"/>
          <a:stretch>
            <a:fillRect/>
          </a:stretch>
        </p:blipFill>
        <p:spPr>
          <a:xfrm>
            <a:off x="3838456" y="7131248"/>
            <a:ext cx="6953488" cy="2424708"/>
          </a:xfrm>
          <a:prstGeom prst="rect">
            <a:avLst/>
          </a:prstGeom>
        </p:spPr>
      </p:pic>
      <p:sp>
        <p:nvSpPr>
          <p:cNvPr id="10" name="Text 4"/>
          <p:cNvSpPr/>
          <p:nvPr/>
        </p:nvSpPr>
        <p:spPr>
          <a:xfrm>
            <a:off x="3838456" y="9730859"/>
            <a:ext cx="6953488" cy="746165"/>
          </a:xfrm>
          <a:prstGeom prst="rect">
            <a:avLst/>
          </a:prstGeom>
          <a:noFill/>
          <a:ln/>
        </p:spPr>
        <p:txBody>
          <a:bodyPr wrap="square" rtlCol="0" anchor="t"/>
          <a:lstStyle/>
          <a:p>
            <a:pPr marL="0" indent="0" algn="just">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The keyword is entered into Google's search bar, and the top 10 results are returned. From there, the method examines each page to determine how many times the keyword appears. It recovers from process-related mistakes and delivers a list of outcomes for analysis.</a:t>
            </a:r>
            <a:endParaRPr lang="en-US" sz="1225" dirty="0"/>
          </a:p>
        </p:txBody>
      </p:sp>
      <p:pic>
        <p:nvPicPr>
          <p:cNvPr id="11"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611505"/>
            <a:ext cx="444388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Result</a:t>
            </a:r>
            <a:endParaRPr lang="en-US" sz="4374" dirty="0"/>
          </a:p>
        </p:txBody>
      </p:sp>
      <p:pic>
        <p:nvPicPr>
          <p:cNvPr id="5" name="Image 1" descr="preencoded.png"/>
          <p:cNvPicPr>
            <a:picLocks noChangeAspect="1"/>
          </p:cNvPicPr>
          <p:nvPr/>
        </p:nvPicPr>
        <p:blipFill>
          <a:blip r:embed="rId4"/>
          <a:stretch>
            <a:fillRect/>
          </a:stretch>
        </p:blipFill>
        <p:spPr>
          <a:xfrm>
            <a:off x="2603897" y="1750219"/>
            <a:ext cx="9422368" cy="4551640"/>
          </a:xfrm>
          <a:prstGeom prst="rect">
            <a:avLst/>
          </a:prstGeom>
        </p:spPr>
      </p:pic>
      <p:sp>
        <p:nvSpPr>
          <p:cNvPr id="6" name="Text 2"/>
          <p:cNvSpPr/>
          <p:nvPr/>
        </p:nvSpPr>
        <p:spPr>
          <a:xfrm>
            <a:off x="2348389" y="6551771"/>
            <a:ext cx="9933503" cy="1066205"/>
          </a:xfrm>
          <a:prstGeom prst="rect">
            <a:avLst/>
          </a:prstGeom>
          <a:noFill/>
          <a:ln/>
        </p:spPr>
        <p:txBody>
          <a:bodyPr wrap="square" rtlCol="0" anchor="t"/>
          <a:lstStyle/>
          <a:p>
            <a:pPr marL="0" indent="0" algn="just">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One of the most important parts of SEO analysis is entering the blog's URL and the keyword to see how effectively the material is optimized for the term. It helps improve search engine ranking and exposure by assessing the keyword's presence and relevancy in their content.</a:t>
            </a:r>
            <a:endParaRPr lang="en-US" sz="1750"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740">
            <a:solidFill>
              <a:srgbClr val="FFFFFF">
                <a:alpha val="64000"/>
              </a:srgbClr>
            </a:solidFill>
            <a:prstDash val="solid"/>
          </a:ln>
        </p:spPr>
      </p:sp>
      <p:sp>
        <p:nvSpPr>
          <p:cNvPr id="4" name="Text 1"/>
          <p:cNvSpPr/>
          <p:nvPr/>
        </p:nvSpPr>
        <p:spPr>
          <a:xfrm>
            <a:off x="2746058" y="562689"/>
            <a:ext cx="4088130" cy="638770"/>
          </a:xfrm>
          <a:prstGeom prst="rect">
            <a:avLst/>
          </a:prstGeom>
          <a:noFill/>
          <a:ln/>
        </p:spPr>
        <p:txBody>
          <a:bodyPr wrap="none" rtlCol="0" anchor="t"/>
          <a:lstStyle/>
          <a:p>
            <a:pPr marL="0" indent="0">
              <a:lnSpc>
                <a:spcPts val="5030"/>
              </a:lnSpc>
              <a:buNone/>
            </a:pPr>
            <a:r>
              <a:rPr lang="en-US" sz="4024" b="1" kern="0" spc="-80" dirty="0">
                <a:solidFill>
                  <a:srgbClr val="000000"/>
                </a:solidFill>
                <a:latin typeface="adonis-web" pitchFamily="34" charset="0"/>
                <a:ea typeface="adonis-web" pitchFamily="34" charset="-122"/>
                <a:cs typeface="adonis-web" pitchFamily="34" charset="-120"/>
              </a:rPr>
              <a:t>Cont,.</a:t>
            </a:r>
            <a:endParaRPr lang="en-US" sz="4024" dirty="0"/>
          </a:p>
        </p:txBody>
      </p:sp>
      <p:pic>
        <p:nvPicPr>
          <p:cNvPr id="5" name="Image 1" descr="preencoded.png"/>
          <p:cNvPicPr>
            <a:picLocks noChangeAspect="1"/>
          </p:cNvPicPr>
          <p:nvPr/>
        </p:nvPicPr>
        <p:blipFill>
          <a:blip r:embed="rId4"/>
          <a:stretch>
            <a:fillRect/>
          </a:stretch>
        </p:blipFill>
        <p:spPr>
          <a:xfrm>
            <a:off x="2746058" y="1610201"/>
            <a:ext cx="9138166" cy="4845487"/>
          </a:xfrm>
          <a:prstGeom prst="rect">
            <a:avLst/>
          </a:prstGeom>
        </p:spPr>
      </p:pic>
      <p:sp>
        <p:nvSpPr>
          <p:cNvPr id="6" name="Text 2"/>
          <p:cNvSpPr/>
          <p:nvPr/>
        </p:nvSpPr>
        <p:spPr>
          <a:xfrm>
            <a:off x="2746058" y="6685598"/>
            <a:ext cx="9138166" cy="981194"/>
          </a:xfrm>
          <a:prstGeom prst="rect">
            <a:avLst/>
          </a:prstGeom>
          <a:noFill/>
          <a:ln/>
        </p:spPr>
        <p:txBody>
          <a:bodyPr wrap="square" rtlCol="0" anchor="t"/>
          <a:lstStyle/>
          <a:p>
            <a:pPr marL="0" indent="0" algn="just">
              <a:lnSpc>
                <a:spcPts val="2575"/>
              </a:lnSpc>
              <a:buNone/>
            </a:pPr>
            <a:r>
              <a:rPr lang="en-US" sz="1610" kern="0" spc="-32" dirty="0">
                <a:solidFill>
                  <a:srgbClr val="272525"/>
                </a:solidFill>
                <a:latin typeface="Source Sans Pro" pitchFamily="34" charset="0"/>
                <a:ea typeface="Source Sans Pro" pitchFamily="34" charset="-122"/>
                <a:cs typeface="Source Sans Pro" pitchFamily="34" charset="-120"/>
              </a:rPr>
              <a:t>The code analyzes the level of optimization for a given keyword inside the blog's content and compares it to the top 10 results for that term on Google to offer insights on the blog's SEO performance. It's a great resource for anyone who want to learn more about search engine optimization and how it might help them.</a:t>
            </a:r>
            <a:endParaRPr lang="en-US" sz="1610"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0835">
            <a:solidFill>
              <a:srgbClr val="FFFFFF">
                <a:alpha val="64000"/>
              </a:srgbClr>
            </a:solidFill>
            <a:prstDash val="solid"/>
          </a:ln>
        </p:spPr>
      </p:sp>
      <p:sp>
        <p:nvSpPr>
          <p:cNvPr id="4" name="Text 1"/>
          <p:cNvSpPr/>
          <p:nvPr/>
        </p:nvSpPr>
        <p:spPr>
          <a:xfrm>
            <a:off x="3439358" y="477202"/>
            <a:ext cx="3467814" cy="541853"/>
          </a:xfrm>
          <a:prstGeom prst="rect">
            <a:avLst/>
          </a:prstGeom>
          <a:noFill/>
          <a:ln/>
        </p:spPr>
        <p:txBody>
          <a:bodyPr wrap="none" rtlCol="0" anchor="t"/>
          <a:lstStyle/>
          <a:p>
            <a:pPr marL="0" indent="0">
              <a:lnSpc>
                <a:spcPts val="4267"/>
              </a:lnSpc>
              <a:buNone/>
            </a:pPr>
            <a:r>
              <a:rPr lang="en-US" sz="3413" b="1" kern="0" spc="-68" dirty="0">
                <a:solidFill>
                  <a:srgbClr val="000000"/>
                </a:solidFill>
                <a:latin typeface="adonis-web" pitchFamily="34" charset="0"/>
                <a:ea typeface="adonis-web" pitchFamily="34" charset="-122"/>
                <a:cs typeface="adonis-web" pitchFamily="34" charset="-120"/>
              </a:rPr>
              <a:t>Cont,.</a:t>
            </a:r>
            <a:endParaRPr lang="en-US" sz="3413" dirty="0"/>
          </a:p>
        </p:txBody>
      </p:sp>
      <p:pic>
        <p:nvPicPr>
          <p:cNvPr id="5" name="Image 1" descr="preencoded.png"/>
          <p:cNvPicPr>
            <a:picLocks noChangeAspect="1"/>
          </p:cNvPicPr>
          <p:nvPr/>
        </p:nvPicPr>
        <p:blipFill>
          <a:blip r:embed="rId4"/>
          <a:stretch>
            <a:fillRect/>
          </a:stretch>
        </p:blipFill>
        <p:spPr>
          <a:xfrm>
            <a:off x="5512356" y="1365766"/>
            <a:ext cx="3605570" cy="4805005"/>
          </a:xfrm>
          <a:prstGeom prst="rect">
            <a:avLst/>
          </a:prstGeom>
        </p:spPr>
      </p:pic>
      <p:sp>
        <p:nvSpPr>
          <p:cNvPr id="6" name="Text 2"/>
          <p:cNvSpPr/>
          <p:nvPr/>
        </p:nvSpPr>
        <p:spPr>
          <a:xfrm>
            <a:off x="3439358" y="6365796"/>
            <a:ext cx="7751564" cy="1386483"/>
          </a:xfrm>
          <a:prstGeom prst="rect">
            <a:avLst/>
          </a:prstGeom>
          <a:noFill/>
          <a:ln/>
        </p:spPr>
        <p:txBody>
          <a:bodyPr wrap="square" rtlCol="0" anchor="t"/>
          <a:lstStyle/>
          <a:p>
            <a:pPr marL="0" indent="0" algn="just">
              <a:lnSpc>
                <a:spcPts val="2184"/>
              </a:lnSpc>
              <a:buNone/>
            </a:pPr>
            <a:r>
              <a:rPr lang="en-US" sz="1365" kern="0" spc="-27" dirty="0">
                <a:solidFill>
                  <a:srgbClr val="272525"/>
                </a:solidFill>
                <a:latin typeface="Source Sans Pro" pitchFamily="34" charset="0"/>
                <a:ea typeface="Source Sans Pro" pitchFamily="34" charset="-122"/>
                <a:cs typeface="Source Sans Pro" pitchFamily="34" charset="-120"/>
              </a:rPr>
              <a:t>The outcomes of the analysis provide users valuable insight into the effectiveness of a certain blog or website in terms of SEO (Search Engine Optimization). It lets people see how effectively the content of that website is optimized for the selected term. To boost their search engine results, content writers and website owners must use this data to add the right keywords into their work. It provides a metric for gauging how applicable a set of keywords is to a given web page.</a:t>
            </a:r>
            <a:endParaRPr lang="en-US" sz="1365"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021437"/>
            <a:ext cx="444388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Conclusion</a:t>
            </a:r>
            <a:endParaRPr lang="en-US" sz="4374" dirty="0"/>
          </a:p>
        </p:txBody>
      </p:sp>
      <p:sp>
        <p:nvSpPr>
          <p:cNvPr id="7" name="Text 3"/>
          <p:cNvSpPr/>
          <p:nvPr/>
        </p:nvSpPr>
        <p:spPr>
          <a:xfrm>
            <a:off x="2348389" y="2049066"/>
            <a:ext cx="9933503" cy="710803"/>
          </a:xfrm>
          <a:prstGeom prst="rect">
            <a:avLst/>
          </a:prstGeom>
          <a:noFill/>
          <a:ln/>
        </p:spPr>
        <p:txBody>
          <a:bodyPr wrap="square" rtlCol="0" anchor="t"/>
          <a:lstStyle/>
          <a:p>
            <a:pPr marL="0" indent="0" algn="just">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offered Python script is a helpful resource for doing SEO research by measuring the importance of a term on a website in relation to the top 10 results on Google. </a:t>
            </a:r>
            <a:endParaRPr lang="en-US" sz="1750" dirty="0"/>
          </a:p>
        </p:txBody>
      </p:sp>
      <p:sp>
        <p:nvSpPr>
          <p:cNvPr id="8" name="Text 4"/>
          <p:cNvSpPr/>
          <p:nvPr/>
        </p:nvSpPr>
        <p:spPr>
          <a:xfrm>
            <a:off x="2348389" y="3009781"/>
            <a:ext cx="9933503" cy="355402"/>
          </a:xfrm>
          <a:prstGeom prst="rect">
            <a:avLst/>
          </a:prstGeom>
          <a:noFill/>
          <a:ln/>
        </p:spPr>
        <p:txBody>
          <a:bodyPr wrap="none" rtlCol="0" anchor="t"/>
          <a:lstStyle/>
          <a:p>
            <a:pPr marL="0" indent="0" algn="just">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script analyzes content SEO using web scraping, NLP, and online searches.</a:t>
            </a:r>
            <a:endParaRPr lang="en-US" sz="1750" dirty="0"/>
          </a:p>
        </p:txBody>
      </p:sp>
      <p:sp>
        <p:nvSpPr>
          <p:cNvPr id="9" name="Text 5"/>
          <p:cNvSpPr/>
          <p:nvPr/>
        </p:nvSpPr>
        <p:spPr>
          <a:xfrm>
            <a:off x="2348389" y="3615095"/>
            <a:ext cx="9933503" cy="710803"/>
          </a:xfrm>
          <a:prstGeom prst="rect">
            <a:avLst/>
          </a:prstGeom>
          <a:noFill/>
          <a:ln/>
        </p:spPr>
        <p:txBody>
          <a:bodyPr wrap="square" rtlCol="0" anchor="t"/>
          <a:lstStyle/>
          <a:p>
            <a:pPr marL="0" indent="0" algn="just">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There is potential for improvement in the script with regards to managing errors, documenting the process, and displaying the outcomes (Umam, A. F. (2023)). </a:t>
            </a:r>
            <a:endParaRPr lang="en-US" sz="1750" dirty="0"/>
          </a:p>
        </p:txBody>
      </p:sp>
      <p:sp>
        <p:nvSpPr>
          <p:cNvPr id="10" name="Text 6"/>
          <p:cNvSpPr/>
          <p:nvPr/>
        </p:nvSpPr>
        <p:spPr>
          <a:xfrm>
            <a:off x="2348389" y="4575810"/>
            <a:ext cx="9933503" cy="710803"/>
          </a:xfrm>
          <a:prstGeom prst="rect">
            <a:avLst/>
          </a:prstGeom>
          <a:noFill/>
          <a:ln/>
        </p:spPr>
        <p:txBody>
          <a:bodyPr wrap="square" rtlCol="0" anchor="t"/>
          <a:lstStyle/>
          <a:p>
            <a:pPr marL="0" indent="0" algn="just">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These improvements may make the tool more powerful, user-friendly, and instructive. The script assumes certain things and may be affected by site structure, results from search engines, and other dependencies.</a:t>
            </a:r>
            <a:endParaRPr lang="en-US" sz="1750" dirty="0"/>
          </a:p>
        </p:txBody>
      </p:sp>
      <p:sp>
        <p:nvSpPr>
          <p:cNvPr id="11" name="Text 7"/>
          <p:cNvSpPr/>
          <p:nvPr/>
        </p:nvSpPr>
        <p:spPr>
          <a:xfrm>
            <a:off x="2348389" y="5536525"/>
            <a:ext cx="9933503" cy="710803"/>
          </a:xfrm>
          <a:prstGeom prst="rect">
            <a:avLst/>
          </a:prstGeom>
          <a:noFill/>
          <a:ln/>
        </p:spPr>
        <p:txBody>
          <a:bodyPr wrap="square" rtlCol="0" anchor="t"/>
          <a:lstStyle/>
          <a:p>
            <a:pPr marL="0" indent="0" algn="just">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Maintenance, error handling enhancements, and external dependency monitoring are necessary to optimize script efficacy and reduce hazards. </a:t>
            </a:r>
            <a:endParaRPr lang="en-US" sz="1750" dirty="0"/>
          </a:p>
        </p:txBody>
      </p:sp>
      <p:sp>
        <p:nvSpPr>
          <p:cNvPr id="12" name="Text 8"/>
          <p:cNvSpPr/>
          <p:nvPr/>
        </p:nvSpPr>
        <p:spPr>
          <a:xfrm>
            <a:off x="2348389" y="6497241"/>
            <a:ext cx="9933503" cy="710803"/>
          </a:xfrm>
          <a:prstGeom prst="rect">
            <a:avLst/>
          </a:prstGeom>
          <a:noFill/>
          <a:ln/>
        </p:spPr>
        <p:txBody>
          <a:bodyPr wrap="square" rtlCol="0" anchor="t"/>
          <a:lstStyle/>
          <a:p>
            <a:pPr marL="0" indent="0" algn="just">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With a clear grasp of its powers and limits, this script may help website owners, content writers, and digital marketers improve their material for SEO.</a:t>
            </a:r>
            <a:endParaRPr lang="en-US" sz="1750" dirty="0"/>
          </a:p>
        </p:txBody>
      </p:sp>
      <p:pic>
        <p:nvPicPr>
          <p:cNvPr id="13"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EF32E1-126F-A1FE-477B-FB7C00459E2A}"/>
              </a:ext>
            </a:extLst>
          </p:cNvPr>
          <p:cNvSpPr txBox="1"/>
          <p:nvPr/>
        </p:nvSpPr>
        <p:spPr>
          <a:xfrm>
            <a:off x="3657600" y="3773681"/>
            <a:ext cx="7315200" cy="861967"/>
          </a:xfrm>
          <a:prstGeom prst="rect">
            <a:avLst/>
          </a:prstGeom>
          <a:noFill/>
        </p:spPr>
        <p:txBody>
          <a:bodyPr wrap="square">
            <a:spAutoFit/>
          </a:bodyPr>
          <a:lstStyle/>
          <a:p>
            <a:pPr marL="0" indent="0">
              <a:lnSpc>
                <a:spcPts val="5468"/>
              </a:lnSpc>
              <a:buNone/>
            </a:pPr>
            <a:r>
              <a:rPr lang="en-US" sz="7200" dirty="0">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rPr>
              <a:t>Thank you</a:t>
            </a:r>
          </a:p>
        </p:txBody>
      </p:sp>
      <p:pic>
        <p:nvPicPr>
          <p:cNvPr id="4" name="Image 2" descr="preencoded.png">
            <a:hlinkClick r:id="rId2"/>
            <a:extLst>
              <a:ext uri="{FF2B5EF4-FFF2-40B4-BE49-F238E27FC236}">
                <a16:creationId xmlns:a16="http://schemas.microsoft.com/office/drawing/2014/main" id="{4F11C655-DBF4-DB1E-E2FC-FE7929D5E389}"/>
              </a:ext>
            </a:extLst>
          </p:cNvPr>
          <p:cNvPicPr>
            <a:picLocks noChangeAspect="1"/>
          </p:cNvPicPr>
          <p:nvPr/>
        </p:nvPicPr>
        <p:blipFill>
          <a:blip r:embed="rId3"/>
          <a:stretch>
            <a:fillRect/>
          </a:stretch>
        </p:blipFill>
        <p:spPr>
          <a:xfrm>
            <a:off x="12242153" y="7589520"/>
            <a:ext cx="2296807" cy="548640"/>
          </a:xfrm>
          <a:prstGeom prst="rect">
            <a:avLst/>
          </a:prstGeom>
        </p:spPr>
      </p:pic>
    </p:spTree>
    <p:extLst>
      <p:ext uri="{BB962C8B-B14F-4D97-AF65-F5344CB8AC3E}">
        <p14:creationId xmlns:p14="http://schemas.microsoft.com/office/powerpoint/2010/main" val="4084728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393508"/>
            <a:ext cx="444388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Reference</a:t>
            </a:r>
            <a:endParaRPr lang="en-US" sz="4374" dirty="0"/>
          </a:p>
        </p:txBody>
      </p:sp>
      <p:sp>
        <p:nvSpPr>
          <p:cNvPr id="5" name="Text 2"/>
          <p:cNvSpPr/>
          <p:nvPr/>
        </p:nvSpPr>
        <p:spPr>
          <a:xfrm>
            <a:off x="2348389" y="2532221"/>
            <a:ext cx="9933503" cy="710803"/>
          </a:xfrm>
          <a:prstGeom prst="rect">
            <a:avLst/>
          </a:prstGeom>
          <a:noFill/>
          <a:ln/>
        </p:spPr>
        <p:txBody>
          <a:bodyPr wrap="square" rtlCol="0" anchor="t"/>
          <a:lstStyle/>
          <a:p>
            <a:pPr marL="0" indent="0" algn="just">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Vinutha, M. S., &amp; Padma, M. C. (2023). Insights into Search Engine Optimization using Natural Language Processing and Machine Learning. </a:t>
            </a:r>
            <a:r>
              <a:rPr lang="en-US" sz="1750" i="1" kern="0" spc="-35" dirty="0">
                <a:solidFill>
                  <a:srgbClr val="272525"/>
                </a:solidFill>
                <a:latin typeface="Source Sans Pro" pitchFamily="34" charset="0"/>
                <a:ea typeface="Source Sans Pro" pitchFamily="34" charset="-122"/>
                <a:cs typeface="Source Sans Pro" pitchFamily="34" charset="-120"/>
              </a:rPr>
              <a:t>International Journal of Advanced Computer Science and Applications</a:t>
            </a:r>
            <a:r>
              <a:rPr lang="en-US" sz="1750" kern="0" spc="-35" dirty="0">
                <a:solidFill>
                  <a:srgbClr val="272525"/>
                </a:solidFill>
                <a:latin typeface="Source Sans Pro" pitchFamily="34" charset="0"/>
                <a:ea typeface="Source Sans Pro" pitchFamily="34" charset="-122"/>
                <a:cs typeface="Source Sans Pro" pitchFamily="34" charset="-120"/>
              </a:rPr>
              <a:t>, </a:t>
            </a:r>
            <a:r>
              <a:rPr lang="en-US" sz="1750" i="1" kern="0" spc="-35" dirty="0">
                <a:solidFill>
                  <a:srgbClr val="272525"/>
                </a:solidFill>
                <a:latin typeface="Source Sans Pro" pitchFamily="34" charset="0"/>
                <a:ea typeface="Source Sans Pro" pitchFamily="34" charset="-122"/>
                <a:cs typeface="Source Sans Pro" pitchFamily="34" charset="-120"/>
              </a:rPr>
              <a:t>14</a:t>
            </a:r>
            <a:r>
              <a:rPr lang="en-US" sz="1750" kern="0" spc="-35" dirty="0">
                <a:solidFill>
                  <a:srgbClr val="272525"/>
                </a:solidFill>
                <a:latin typeface="Source Sans Pro" pitchFamily="34" charset="0"/>
                <a:ea typeface="Source Sans Pro" pitchFamily="34" charset="-122"/>
                <a:cs typeface="Source Sans Pro" pitchFamily="34" charset="-120"/>
              </a:rPr>
              <a:t>(2).</a:t>
            </a:r>
            <a:endParaRPr lang="en-US" sz="1750" dirty="0"/>
          </a:p>
        </p:txBody>
      </p:sp>
      <p:sp>
        <p:nvSpPr>
          <p:cNvPr id="6" name="Text 3"/>
          <p:cNvSpPr/>
          <p:nvPr/>
        </p:nvSpPr>
        <p:spPr>
          <a:xfrm>
            <a:off x="2348389" y="3492937"/>
            <a:ext cx="9933503" cy="1066205"/>
          </a:xfrm>
          <a:prstGeom prst="rect">
            <a:avLst/>
          </a:prstGeom>
          <a:noFill/>
          <a:ln/>
        </p:spPr>
        <p:txBody>
          <a:bodyPr wrap="square" rtlCol="0" anchor="t"/>
          <a:lstStyle/>
          <a:p>
            <a:pPr marL="0" indent="0" algn="just">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Batiuk, T., Vysotska, V., Holoshchuk, R., &amp; Holoshchuk, S. (2022). Intelligent System for Socialization of Individual’s with Shared Interests based on NLP, Machine Learning and SEO Technologies. In </a:t>
            </a:r>
            <a:r>
              <a:rPr lang="en-US" sz="1750" i="1" kern="0" spc="-35" dirty="0">
                <a:solidFill>
                  <a:srgbClr val="272525"/>
                </a:solidFill>
                <a:latin typeface="Source Sans Pro" pitchFamily="34" charset="0"/>
                <a:ea typeface="Source Sans Pro" pitchFamily="34" charset="-122"/>
                <a:cs typeface="Source Sans Pro" pitchFamily="34" charset="-120"/>
              </a:rPr>
              <a:t>CEUR Workshop Proceedings</a:t>
            </a:r>
            <a:r>
              <a:rPr lang="en-US" sz="1750" kern="0" spc="-35" dirty="0">
                <a:solidFill>
                  <a:srgbClr val="272525"/>
                </a:solidFill>
                <a:latin typeface="Source Sans Pro" pitchFamily="34" charset="0"/>
                <a:ea typeface="Source Sans Pro" pitchFamily="34" charset="-122"/>
                <a:cs typeface="Source Sans Pro" pitchFamily="34" charset="-120"/>
              </a:rPr>
              <a:t>. CEUR-WS.</a:t>
            </a:r>
            <a:endParaRPr lang="en-US" sz="1750" dirty="0"/>
          </a:p>
        </p:txBody>
      </p:sp>
      <p:sp>
        <p:nvSpPr>
          <p:cNvPr id="7" name="Text 4"/>
          <p:cNvSpPr/>
          <p:nvPr/>
        </p:nvSpPr>
        <p:spPr>
          <a:xfrm>
            <a:off x="2348389" y="4809053"/>
            <a:ext cx="9933503" cy="1066205"/>
          </a:xfrm>
          <a:prstGeom prst="rect">
            <a:avLst/>
          </a:prstGeom>
          <a:noFill/>
          <a:ln/>
        </p:spPr>
        <p:txBody>
          <a:bodyPr wrap="square" rtlCol="0" anchor="t"/>
          <a:lstStyle/>
          <a:p>
            <a:pPr marL="0" indent="0" algn="just">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Camargo, J. L., Miranda, M. E. C., Chávez, R. A. P., Quispe, F. K. V., Muñoz, I. J. T., &amp; Flores, L. J. R. (2022, June). Proposal of the methodology oriented to the automatic generation of content in SEO positioning. In </a:t>
            </a:r>
            <a:r>
              <a:rPr lang="en-US" sz="1750" i="1" kern="0" spc="-35" dirty="0">
                <a:solidFill>
                  <a:srgbClr val="272525"/>
                </a:solidFill>
                <a:latin typeface="Source Sans Pro" pitchFamily="34" charset="0"/>
                <a:ea typeface="Source Sans Pro" pitchFamily="34" charset="-122"/>
                <a:cs typeface="Source Sans Pro" pitchFamily="34" charset="-120"/>
              </a:rPr>
              <a:t>2022 17th Iberian Conference on Information Systems and Technologies (CISTI)</a:t>
            </a:r>
            <a:r>
              <a:rPr lang="en-US" sz="1750" kern="0" spc="-35" dirty="0">
                <a:solidFill>
                  <a:srgbClr val="272525"/>
                </a:solidFill>
                <a:latin typeface="Source Sans Pro" pitchFamily="34" charset="0"/>
                <a:ea typeface="Source Sans Pro" pitchFamily="34" charset="-122"/>
                <a:cs typeface="Source Sans Pro" pitchFamily="34" charset="-120"/>
              </a:rPr>
              <a:t> (pp. 1-7). IEEE.</a:t>
            </a:r>
            <a:endParaRPr lang="en-US" sz="1750" dirty="0"/>
          </a:p>
        </p:txBody>
      </p:sp>
      <p:sp>
        <p:nvSpPr>
          <p:cNvPr id="8" name="Text 5"/>
          <p:cNvSpPr/>
          <p:nvPr/>
        </p:nvSpPr>
        <p:spPr>
          <a:xfrm>
            <a:off x="2348389" y="6125170"/>
            <a:ext cx="9933503" cy="710803"/>
          </a:xfrm>
          <a:prstGeom prst="rect">
            <a:avLst/>
          </a:prstGeom>
          <a:noFill/>
          <a:ln/>
        </p:spPr>
        <p:txBody>
          <a:bodyPr wrap="square" rtlCol="0" anchor="t"/>
          <a:lstStyle/>
          <a:p>
            <a:pPr marL="0" indent="0" algn="just">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Umam, A. F. (2023, April). THE IMPACT OF ARTIFICIAL INTELLIGENCE ON SEARCH ENGINE OPTIMIZATION STRATEGIES. In </a:t>
            </a:r>
            <a:r>
              <a:rPr lang="en-US" sz="1750" i="1" kern="0" spc="-35" dirty="0">
                <a:solidFill>
                  <a:srgbClr val="272525"/>
                </a:solidFill>
                <a:latin typeface="Source Sans Pro" pitchFamily="34" charset="0"/>
                <a:ea typeface="Source Sans Pro" pitchFamily="34" charset="-122"/>
                <a:cs typeface="Source Sans Pro" pitchFamily="34" charset="-120"/>
              </a:rPr>
              <a:t>International Conference on Economic Business and Social Science</a:t>
            </a:r>
            <a:r>
              <a:rPr lang="en-US" sz="1750" kern="0" spc="-35" dirty="0">
                <a:solidFill>
                  <a:srgbClr val="272525"/>
                </a:solidFill>
                <a:latin typeface="Source Sans Pro" pitchFamily="34" charset="0"/>
                <a:ea typeface="Source Sans Pro" pitchFamily="34" charset="-122"/>
                <a:cs typeface="Source Sans Pro" pitchFamily="34" charset="-120"/>
              </a:rPr>
              <a:t> (Vol. 1, No. 1, pp. 197-208).</a:t>
            </a:r>
            <a:endParaRPr lang="en-US" sz="1750" dirty="0"/>
          </a:p>
        </p:txBody>
      </p:sp>
      <p:pic>
        <p:nvPicPr>
          <p:cNvPr id="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ction Button: Help 4">
            <a:hlinkClick r:id="" action="ppaction://noaction" highlightClick="1"/>
            <a:extLst>
              <a:ext uri="{FF2B5EF4-FFF2-40B4-BE49-F238E27FC236}">
                <a16:creationId xmlns:a16="http://schemas.microsoft.com/office/drawing/2014/main" id="{C2D527EE-A61B-3A2E-075D-FFF3ED4559B7}"/>
              </a:ext>
            </a:extLst>
          </p:cNvPr>
          <p:cNvSpPr/>
          <p:nvPr/>
        </p:nvSpPr>
        <p:spPr>
          <a:xfrm>
            <a:off x="5497338" y="2197893"/>
            <a:ext cx="5914663" cy="1835884"/>
          </a:xfrm>
          <a:prstGeom prst="actionButtonHelp">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pic>
        <p:nvPicPr>
          <p:cNvPr id="2" name="Image 1" descr="preencoded.png">
            <a:hlinkClick r:id="rId2"/>
            <a:extLst>
              <a:ext uri="{FF2B5EF4-FFF2-40B4-BE49-F238E27FC236}">
                <a16:creationId xmlns:a16="http://schemas.microsoft.com/office/drawing/2014/main" id="{2FB3BD9B-2D40-762E-C6AB-84BBAC1A6284}"/>
              </a:ext>
            </a:extLst>
          </p:cNvPr>
          <p:cNvPicPr>
            <a:picLocks noChangeAspect="1"/>
          </p:cNvPicPr>
          <p:nvPr/>
        </p:nvPicPr>
        <p:blipFill>
          <a:blip r:embed="rId3"/>
          <a:stretch>
            <a:fillRect/>
          </a:stretch>
        </p:blipFill>
        <p:spPr>
          <a:xfrm>
            <a:off x="12242153" y="7589520"/>
            <a:ext cx="2296807" cy="548640"/>
          </a:xfrm>
          <a:prstGeom prst="rect">
            <a:avLst/>
          </a:prstGeom>
        </p:spPr>
      </p:pic>
      <p:sp>
        <p:nvSpPr>
          <p:cNvPr id="3" name="Text 1">
            <a:extLst>
              <a:ext uri="{FF2B5EF4-FFF2-40B4-BE49-F238E27FC236}">
                <a16:creationId xmlns:a16="http://schemas.microsoft.com/office/drawing/2014/main" id="{9AF9B736-1D68-E1A0-9D7E-292557575B0E}"/>
              </a:ext>
            </a:extLst>
          </p:cNvPr>
          <p:cNvSpPr/>
          <p:nvPr/>
        </p:nvSpPr>
        <p:spPr>
          <a:xfrm>
            <a:off x="4107741" y="2909791"/>
            <a:ext cx="7513241" cy="694373"/>
          </a:xfrm>
          <a:prstGeom prst="rect">
            <a:avLst/>
          </a:prstGeom>
          <a:noFill/>
          <a:ln/>
        </p:spPr>
        <p:txBody>
          <a:bodyPr wrap="none" rtlCol="0" anchor="t"/>
          <a:lstStyle/>
          <a:p>
            <a:pPr marL="0" indent="0">
              <a:lnSpc>
                <a:spcPts val="5468"/>
              </a:lnSpc>
              <a:buNone/>
            </a:pPr>
            <a:r>
              <a:rPr lang="en-US" sz="5400" b="1" dirty="0"/>
              <a:t>Any Question</a:t>
            </a:r>
          </a:p>
        </p:txBody>
      </p:sp>
    </p:spTree>
    <p:extLst>
      <p:ext uri="{BB962C8B-B14F-4D97-AF65-F5344CB8AC3E}">
        <p14:creationId xmlns:p14="http://schemas.microsoft.com/office/powerpoint/2010/main" val="2068155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010483"/>
            <a:ext cx="444388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Introduction </a:t>
            </a:r>
            <a:endParaRPr lang="en-US" sz="4374" dirty="0"/>
          </a:p>
        </p:txBody>
      </p:sp>
      <p:sp>
        <p:nvSpPr>
          <p:cNvPr id="7" name="Shape 3"/>
          <p:cNvSpPr/>
          <p:nvPr/>
        </p:nvSpPr>
        <p:spPr>
          <a:xfrm>
            <a:off x="2348448" y="1953875"/>
            <a:ext cx="9933503" cy="5180886"/>
          </a:xfrm>
          <a:prstGeom prst="roundRect">
            <a:avLst>
              <a:gd name="adj" fmla="val 1930"/>
            </a:avLst>
          </a:prstGeom>
          <a:solidFill>
            <a:srgbClr val="F0D4F7"/>
          </a:solidFill>
          <a:ln w="13811">
            <a:solidFill>
              <a:srgbClr val="E1A9EF"/>
            </a:solidFill>
            <a:prstDash val="solid"/>
          </a:ln>
        </p:spPr>
      </p:sp>
      <p:sp>
        <p:nvSpPr>
          <p:cNvPr id="8" name="Text 4"/>
          <p:cNvSpPr/>
          <p:nvPr/>
        </p:nvSpPr>
        <p:spPr>
          <a:xfrm>
            <a:off x="2939772" y="2351465"/>
            <a:ext cx="9106138" cy="710803"/>
          </a:xfrm>
          <a:prstGeom prst="rect">
            <a:avLst/>
          </a:prstGeom>
          <a:noFill/>
          <a:ln/>
        </p:spPr>
        <p:txBody>
          <a:bodyPr wrap="square" rtlCol="0" anchor="t"/>
          <a:lstStyle/>
          <a:p>
            <a:pPr marL="342900" indent="-342900" algn="just">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The offered Python script looks to be a resource for assessing how well a certain site and keyword perform in search engine optimization (Vinutha, M. S., &amp; Padma, M. C. (2023)).</a:t>
            </a:r>
            <a:endParaRPr lang="en-US" sz="1750" dirty="0"/>
          </a:p>
        </p:txBody>
      </p:sp>
      <p:sp>
        <p:nvSpPr>
          <p:cNvPr id="9" name="Text 5"/>
          <p:cNvSpPr/>
          <p:nvPr/>
        </p:nvSpPr>
        <p:spPr>
          <a:xfrm>
            <a:off x="2939772" y="3444895"/>
            <a:ext cx="9106138" cy="710803"/>
          </a:xfrm>
          <a:prstGeom prst="rect">
            <a:avLst/>
          </a:prstGeom>
          <a:noFill/>
          <a:ln/>
        </p:spPr>
        <p:txBody>
          <a:bodyPr wrap="square" rtlCol="0" anchor="t"/>
          <a:lstStyle/>
          <a:p>
            <a:pPr marL="342900" indent="-342900" algn="just">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It uses NLP and a Google search to determine the phrase's significance on the requested page and in the top 10 search results.</a:t>
            </a:r>
            <a:endParaRPr lang="en-US" sz="1750" dirty="0"/>
          </a:p>
        </p:txBody>
      </p:sp>
      <p:sp>
        <p:nvSpPr>
          <p:cNvPr id="10" name="Text 6"/>
          <p:cNvSpPr/>
          <p:nvPr/>
        </p:nvSpPr>
        <p:spPr>
          <a:xfrm>
            <a:off x="2939772" y="4081580"/>
            <a:ext cx="9106138" cy="710803"/>
          </a:xfrm>
          <a:prstGeom prst="rect">
            <a:avLst/>
          </a:prstGeom>
          <a:noFill/>
          <a:ln/>
        </p:spPr>
        <p:txBody>
          <a:bodyPr wrap="square" rtlCol="0" anchor="t"/>
          <a:lstStyle/>
          <a:p>
            <a:pPr algn="l">
              <a:lnSpc>
                <a:spcPts val="2799"/>
              </a:lnSpc>
              <a:buSzPct val="100000"/>
            </a:pPr>
            <a:endParaRPr lang="en-US" sz="1750" dirty="0"/>
          </a:p>
        </p:txBody>
      </p:sp>
      <p:sp>
        <p:nvSpPr>
          <p:cNvPr id="11" name="Text 7"/>
          <p:cNvSpPr/>
          <p:nvPr/>
        </p:nvSpPr>
        <p:spPr>
          <a:xfrm>
            <a:off x="2939772" y="4408016"/>
            <a:ext cx="9106138" cy="710803"/>
          </a:xfrm>
          <a:prstGeom prst="rect">
            <a:avLst/>
          </a:prstGeom>
          <a:noFill/>
          <a:ln/>
        </p:spPr>
        <p:txBody>
          <a:bodyPr wrap="square" rtlCol="0" anchor="t"/>
          <a:lstStyle/>
          <a:p>
            <a:pPr marL="342900"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This program employs web scraping and natural language processing tools and provides a URL and keyword input interface. </a:t>
            </a:r>
            <a:endParaRPr lang="en-US" sz="1750" dirty="0"/>
          </a:p>
        </p:txBody>
      </p:sp>
      <p:sp>
        <p:nvSpPr>
          <p:cNvPr id="12" name="Text 8"/>
          <p:cNvSpPr/>
          <p:nvPr/>
        </p:nvSpPr>
        <p:spPr>
          <a:xfrm>
            <a:off x="2939772" y="5388447"/>
            <a:ext cx="9106138" cy="710803"/>
          </a:xfrm>
          <a:prstGeom prst="rect">
            <a:avLst/>
          </a:prstGeom>
          <a:noFill/>
          <a:ln/>
        </p:spPr>
        <p:txBody>
          <a:bodyPr wrap="square" rtlCol="0" anchor="t"/>
          <a:lstStyle/>
          <a:p>
            <a:pPr marL="342900" indent="-342900" algn="just">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It also searches Google for related results, making it a great SEO and content enhancement tool. </a:t>
            </a:r>
            <a:endParaRPr lang="en-US" sz="1750" dirty="0"/>
          </a:p>
        </p:txBody>
      </p:sp>
      <p:sp>
        <p:nvSpPr>
          <p:cNvPr id="13" name="Text 9"/>
          <p:cNvSpPr/>
          <p:nvPr/>
        </p:nvSpPr>
        <p:spPr>
          <a:xfrm>
            <a:off x="2939772" y="6041320"/>
            <a:ext cx="9106138" cy="710803"/>
          </a:xfrm>
          <a:prstGeom prst="rect">
            <a:avLst/>
          </a:prstGeom>
          <a:noFill/>
          <a:ln/>
        </p:spPr>
        <p:txBody>
          <a:bodyPr wrap="square" rtlCol="0" anchor="t"/>
          <a:lstStyle/>
          <a:p>
            <a:pPr marL="342900" indent="-342900" algn="just">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The project's HTML code generates the website pages that make up the UI and facilitate efficient user-application interaction.</a:t>
            </a:r>
            <a:endParaRPr lang="en-US" sz="1750" dirty="0"/>
          </a:p>
        </p:txBody>
      </p:sp>
      <p:pic>
        <p:nvPicPr>
          <p:cNvPr id="14"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195"/>
          </a:xfrm>
          <a:prstGeom prst="rect">
            <a:avLst/>
          </a:prstGeom>
          <a:solidFill>
            <a:srgbClr val="FFFFFF">
              <a:alpha val="75000"/>
            </a:srgbClr>
          </a:solidFill>
          <a:ln w="13692">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3657600" cy="8230195"/>
          </a:xfrm>
          <a:prstGeom prst="rect">
            <a:avLst/>
          </a:prstGeom>
        </p:spPr>
      </p:pic>
      <p:sp>
        <p:nvSpPr>
          <p:cNvPr id="5" name="Text 1"/>
          <p:cNvSpPr/>
          <p:nvPr/>
        </p:nvSpPr>
        <p:spPr>
          <a:xfrm>
            <a:off x="4480917" y="603766"/>
            <a:ext cx="4391025" cy="686038"/>
          </a:xfrm>
          <a:prstGeom prst="rect">
            <a:avLst/>
          </a:prstGeom>
          <a:noFill/>
          <a:ln/>
        </p:spPr>
        <p:txBody>
          <a:bodyPr wrap="none" rtlCol="0" anchor="t"/>
          <a:lstStyle/>
          <a:p>
            <a:pPr marL="0" indent="0">
              <a:lnSpc>
                <a:spcPts val="5402"/>
              </a:lnSpc>
              <a:buNone/>
            </a:pPr>
            <a:r>
              <a:rPr lang="en-US" sz="4322" b="1" kern="0" spc="-86" dirty="0">
                <a:solidFill>
                  <a:srgbClr val="000000"/>
                </a:solidFill>
                <a:latin typeface="adonis-web" pitchFamily="34" charset="0"/>
                <a:ea typeface="adonis-web" pitchFamily="34" charset="-122"/>
                <a:cs typeface="adonis-web" pitchFamily="34" charset="-120"/>
              </a:rPr>
              <a:t>Value </a:t>
            </a:r>
            <a:endParaRPr lang="en-US" sz="4322" dirty="0"/>
          </a:p>
        </p:txBody>
      </p:sp>
      <p:sp>
        <p:nvSpPr>
          <p:cNvPr id="6" name="Shape 2"/>
          <p:cNvSpPr/>
          <p:nvPr/>
        </p:nvSpPr>
        <p:spPr>
          <a:xfrm>
            <a:off x="4788337" y="1619131"/>
            <a:ext cx="43815" cy="6007298"/>
          </a:xfrm>
          <a:prstGeom prst="rect">
            <a:avLst/>
          </a:prstGeom>
          <a:solidFill>
            <a:srgbClr val="E1A9EF"/>
          </a:solidFill>
          <a:ln/>
        </p:spPr>
      </p:sp>
      <p:sp>
        <p:nvSpPr>
          <p:cNvPr id="7" name="Shape 3"/>
          <p:cNvSpPr/>
          <p:nvPr/>
        </p:nvSpPr>
        <p:spPr>
          <a:xfrm>
            <a:off x="5057239" y="2015609"/>
            <a:ext cx="768429" cy="43815"/>
          </a:xfrm>
          <a:prstGeom prst="rect">
            <a:avLst/>
          </a:prstGeom>
          <a:solidFill>
            <a:srgbClr val="E1A9EF"/>
          </a:solidFill>
          <a:ln/>
        </p:spPr>
      </p:sp>
      <p:sp>
        <p:nvSpPr>
          <p:cNvPr id="8" name="Shape 4"/>
          <p:cNvSpPr/>
          <p:nvPr/>
        </p:nvSpPr>
        <p:spPr>
          <a:xfrm>
            <a:off x="4563249" y="1790581"/>
            <a:ext cx="493990" cy="493990"/>
          </a:xfrm>
          <a:prstGeom prst="roundRect">
            <a:avLst>
              <a:gd name="adj" fmla="val 20000"/>
            </a:avLst>
          </a:prstGeom>
          <a:solidFill>
            <a:srgbClr val="F0D4F7"/>
          </a:solidFill>
          <a:ln w="13692">
            <a:solidFill>
              <a:srgbClr val="E1A9EF"/>
            </a:solidFill>
            <a:prstDash val="solid"/>
          </a:ln>
        </p:spPr>
      </p:sp>
      <p:sp>
        <p:nvSpPr>
          <p:cNvPr id="9" name="Text 5"/>
          <p:cNvSpPr/>
          <p:nvPr/>
        </p:nvSpPr>
        <p:spPr>
          <a:xfrm>
            <a:off x="4722078" y="1831777"/>
            <a:ext cx="176332" cy="411599"/>
          </a:xfrm>
          <a:prstGeom prst="rect">
            <a:avLst/>
          </a:prstGeom>
          <a:noFill/>
          <a:ln/>
        </p:spPr>
        <p:txBody>
          <a:bodyPr wrap="none" rtlCol="0" anchor="t"/>
          <a:lstStyle/>
          <a:p>
            <a:pPr marL="0" indent="0" algn="ctr">
              <a:lnSpc>
                <a:spcPts val="3241"/>
              </a:lnSpc>
              <a:buNone/>
            </a:pPr>
            <a:r>
              <a:rPr lang="en-US" sz="2593" b="1" kern="0" spc="-52" dirty="0">
                <a:solidFill>
                  <a:srgbClr val="272525"/>
                </a:solidFill>
                <a:latin typeface="adonis-web" pitchFamily="34" charset="0"/>
                <a:ea typeface="adonis-web" pitchFamily="34" charset="-122"/>
                <a:cs typeface="adonis-web" pitchFamily="34" charset="-120"/>
              </a:rPr>
              <a:t>1</a:t>
            </a:r>
            <a:endParaRPr lang="en-US" sz="2593" dirty="0"/>
          </a:p>
        </p:txBody>
      </p:sp>
      <p:sp>
        <p:nvSpPr>
          <p:cNvPr id="10" name="Text 6"/>
          <p:cNvSpPr/>
          <p:nvPr/>
        </p:nvSpPr>
        <p:spPr>
          <a:xfrm>
            <a:off x="6017776" y="1838682"/>
            <a:ext cx="2855357" cy="343019"/>
          </a:xfrm>
          <a:prstGeom prst="rect">
            <a:avLst/>
          </a:prstGeom>
          <a:noFill/>
          <a:ln/>
        </p:spPr>
        <p:txBody>
          <a:bodyPr wrap="none" rtlCol="0" anchor="t"/>
          <a:lstStyle/>
          <a:p>
            <a:pPr marL="0" indent="0" algn="l">
              <a:lnSpc>
                <a:spcPts val="2701"/>
              </a:lnSpc>
              <a:buNone/>
            </a:pPr>
            <a:r>
              <a:rPr lang="en-US" sz="2161" b="1" kern="0" spc="-43" dirty="0">
                <a:solidFill>
                  <a:srgbClr val="272525"/>
                </a:solidFill>
                <a:latin typeface="adonis-web" pitchFamily="34" charset="0"/>
                <a:ea typeface="adonis-web" pitchFamily="34" charset="-122"/>
                <a:cs typeface="adonis-web" pitchFamily="34" charset="-120"/>
              </a:rPr>
              <a:t>High Value: SEO Analysis</a:t>
            </a:r>
            <a:endParaRPr lang="en-US" sz="2161" dirty="0"/>
          </a:p>
        </p:txBody>
      </p:sp>
      <p:sp>
        <p:nvSpPr>
          <p:cNvPr id="11" name="Text 7"/>
          <p:cNvSpPr/>
          <p:nvPr/>
        </p:nvSpPr>
        <p:spPr>
          <a:xfrm>
            <a:off x="6017776" y="2401253"/>
            <a:ext cx="7789307" cy="1053703"/>
          </a:xfrm>
          <a:prstGeom prst="rect">
            <a:avLst/>
          </a:prstGeom>
          <a:noFill/>
          <a:ln/>
        </p:spPr>
        <p:txBody>
          <a:bodyPr wrap="square" rtlCol="0" anchor="t"/>
          <a:lstStyle/>
          <a:p>
            <a:pPr marL="0" indent="0" algn="l">
              <a:lnSpc>
                <a:spcPts val="2766"/>
              </a:lnSpc>
              <a:buNone/>
            </a:pPr>
            <a:r>
              <a:rPr lang="en-US" sz="1729" kern="0" spc="-35" dirty="0">
                <a:solidFill>
                  <a:srgbClr val="272525"/>
                </a:solidFill>
                <a:latin typeface="Source Sans Pro" pitchFamily="34" charset="0"/>
                <a:ea typeface="Source Sans Pro" pitchFamily="34" charset="-122"/>
                <a:cs typeface="Source Sans Pro" pitchFamily="34" charset="-120"/>
              </a:rPr>
              <a:t>In terms of search engine optimization, the script is a useful tool for website owners and content authors. It enables them compare their webpage's keyword optimization with the highest search results.</a:t>
            </a:r>
            <a:endParaRPr lang="en-US" sz="1729" dirty="0"/>
          </a:p>
        </p:txBody>
      </p:sp>
      <p:sp>
        <p:nvSpPr>
          <p:cNvPr id="12" name="Shape 8"/>
          <p:cNvSpPr/>
          <p:nvPr/>
        </p:nvSpPr>
        <p:spPr>
          <a:xfrm>
            <a:off x="5057239" y="4290536"/>
            <a:ext cx="768429" cy="43815"/>
          </a:xfrm>
          <a:prstGeom prst="rect">
            <a:avLst/>
          </a:prstGeom>
          <a:solidFill>
            <a:srgbClr val="E1A9EF"/>
          </a:solidFill>
          <a:ln/>
        </p:spPr>
      </p:sp>
      <p:sp>
        <p:nvSpPr>
          <p:cNvPr id="13" name="Shape 9"/>
          <p:cNvSpPr/>
          <p:nvPr/>
        </p:nvSpPr>
        <p:spPr>
          <a:xfrm>
            <a:off x="4563249" y="4065508"/>
            <a:ext cx="493990" cy="493990"/>
          </a:xfrm>
          <a:prstGeom prst="roundRect">
            <a:avLst>
              <a:gd name="adj" fmla="val 20000"/>
            </a:avLst>
          </a:prstGeom>
          <a:solidFill>
            <a:srgbClr val="F0D4F7"/>
          </a:solidFill>
          <a:ln w="13692">
            <a:solidFill>
              <a:srgbClr val="E1A9EF"/>
            </a:solidFill>
            <a:prstDash val="solid"/>
          </a:ln>
        </p:spPr>
      </p:sp>
      <p:sp>
        <p:nvSpPr>
          <p:cNvPr id="14" name="Text 10"/>
          <p:cNvSpPr/>
          <p:nvPr/>
        </p:nvSpPr>
        <p:spPr>
          <a:xfrm>
            <a:off x="4722078" y="4106704"/>
            <a:ext cx="176332" cy="411599"/>
          </a:xfrm>
          <a:prstGeom prst="rect">
            <a:avLst/>
          </a:prstGeom>
          <a:noFill/>
          <a:ln/>
        </p:spPr>
        <p:txBody>
          <a:bodyPr wrap="none" rtlCol="0" anchor="t"/>
          <a:lstStyle/>
          <a:p>
            <a:pPr marL="0" indent="0" algn="ctr">
              <a:lnSpc>
                <a:spcPts val="3241"/>
              </a:lnSpc>
              <a:buNone/>
            </a:pPr>
            <a:r>
              <a:rPr lang="en-US" sz="2593" b="1" kern="0" spc="-52" dirty="0">
                <a:solidFill>
                  <a:srgbClr val="272525"/>
                </a:solidFill>
                <a:latin typeface="adonis-web" pitchFamily="34" charset="0"/>
                <a:ea typeface="adonis-web" pitchFamily="34" charset="-122"/>
                <a:cs typeface="adonis-web" pitchFamily="34" charset="-120"/>
              </a:rPr>
              <a:t>2</a:t>
            </a:r>
            <a:endParaRPr lang="en-US" sz="2593" dirty="0"/>
          </a:p>
        </p:txBody>
      </p:sp>
      <p:sp>
        <p:nvSpPr>
          <p:cNvPr id="15" name="Text 11"/>
          <p:cNvSpPr/>
          <p:nvPr/>
        </p:nvSpPr>
        <p:spPr>
          <a:xfrm>
            <a:off x="6017776" y="4113609"/>
            <a:ext cx="4007763" cy="343019"/>
          </a:xfrm>
          <a:prstGeom prst="rect">
            <a:avLst/>
          </a:prstGeom>
          <a:noFill/>
          <a:ln/>
        </p:spPr>
        <p:txBody>
          <a:bodyPr wrap="none" rtlCol="0" anchor="t"/>
          <a:lstStyle/>
          <a:p>
            <a:pPr marL="0" indent="0" algn="l">
              <a:lnSpc>
                <a:spcPts val="2701"/>
              </a:lnSpc>
              <a:buNone/>
            </a:pPr>
            <a:r>
              <a:rPr lang="en-US" sz="2161" b="1" kern="0" spc="-43" dirty="0">
                <a:solidFill>
                  <a:srgbClr val="272525"/>
                </a:solidFill>
                <a:latin typeface="adonis-web" pitchFamily="34" charset="0"/>
                <a:ea typeface="adonis-web" pitchFamily="34" charset="-122"/>
                <a:cs typeface="adonis-web" pitchFamily="34" charset="-120"/>
              </a:rPr>
              <a:t>Medium Value: A Keyword Analysis</a:t>
            </a:r>
            <a:endParaRPr lang="en-US" sz="2161" dirty="0"/>
          </a:p>
        </p:txBody>
      </p:sp>
      <p:sp>
        <p:nvSpPr>
          <p:cNvPr id="16" name="Text 12"/>
          <p:cNvSpPr/>
          <p:nvPr/>
        </p:nvSpPr>
        <p:spPr>
          <a:xfrm>
            <a:off x="6017776" y="4676180"/>
            <a:ext cx="7789307" cy="702469"/>
          </a:xfrm>
          <a:prstGeom prst="rect">
            <a:avLst/>
          </a:prstGeom>
          <a:noFill/>
          <a:ln/>
        </p:spPr>
        <p:txBody>
          <a:bodyPr wrap="square" rtlCol="0" anchor="t"/>
          <a:lstStyle/>
          <a:p>
            <a:pPr marL="0" indent="0" algn="l">
              <a:lnSpc>
                <a:spcPts val="2766"/>
              </a:lnSpc>
              <a:buNone/>
            </a:pPr>
            <a:r>
              <a:rPr lang="en-US" sz="1729" kern="0" spc="-35" dirty="0">
                <a:solidFill>
                  <a:srgbClr val="272525"/>
                </a:solidFill>
                <a:latin typeface="Source Sans Pro" pitchFamily="34" charset="0"/>
                <a:ea typeface="Source Sans Pro" pitchFamily="34" charset="-122"/>
                <a:cs typeface="Source Sans Pro" pitchFamily="34" charset="-120"/>
              </a:rPr>
              <a:t>NLP keyword extraction and analysis reveal keyword significance. This aids content optimization.</a:t>
            </a:r>
            <a:endParaRPr lang="en-US" sz="1729" dirty="0"/>
          </a:p>
        </p:txBody>
      </p:sp>
      <p:sp>
        <p:nvSpPr>
          <p:cNvPr id="17" name="Shape 13"/>
          <p:cNvSpPr/>
          <p:nvPr/>
        </p:nvSpPr>
        <p:spPr>
          <a:xfrm>
            <a:off x="5057239" y="6266497"/>
            <a:ext cx="768429" cy="43815"/>
          </a:xfrm>
          <a:prstGeom prst="rect">
            <a:avLst/>
          </a:prstGeom>
          <a:solidFill>
            <a:srgbClr val="E1A9EF"/>
          </a:solidFill>
          <a:ln/>
        </p:spPr>
      </p:sp>
      <p:sp>
        <p:nvSpPr>
          <p:cNvPr id="18" name="Shape 14"/>
          <p:cNvSpPr/>
          <p:nvPr/>
        </p:nvSpPr>
        <p:spPr>
          <a:xfrm>
            <a:off x="4563249" y="6041469"/>
            <a:ext cx="493990" cy="493990"/>
          </a:xfrm>
          <a:prstGeom prst="roundRect">
            <a:avLst>
              <a:gd name="adj" fmla="val 20000"/>
            </a:avLst>
          </a:prstGeom>
          <a:solidFill>
            <a:srgbClr val="F0D4F7"/>
          </a:solidFill>
          <a:ln w="13692">
            <a:solidFill>
              <a:srgbClr val="E1A9EF"/>
            </a:solidFill>
            <a:prstDash val="solid"/>
          </a:ln>
        </p:spPr>
      </p:sp>
      <p:sp>
        <p:nvSpPr>
          <p:cNvPr id="19" name="Text 15"/>
          <p:cNvSpPr/>
          <p:nvPr/>
        </p:nvSpPr>
        <p:spPr>
          <a:xfrm>
            <a:off x="4722078" y="6082665"/>
            <a:ext cx="176332" cy="411599"/>
          </a:xfrm>
          <a:prstGeom prst="rect">
            <a:avLst/>
          </a:prstGeom>
          <a:noFill/>
          <a:ln/>
        </p:spPr>
        <p:txBody>
          <a:bodyPr wrap="none" rtlCol="0" anchor="t"/>
          <a:lstStyle/>
          <a:p>
            <a:pPr marL="0" indent="0" algn="ctr">
              <a:lnSpc>
                <a:spcPts val="3241"/>
              </a:lnSpc>
              <a:buNone/>
            </a:pPr>
            <a:r>
              <a:rPr lang="en-US" sz="2593" b="1" kern="0" spc="-52" dirty="0">
                <a:solidFill>
                  <a:srgbClr val="272525"/>
                </a:solidFill>
                <a:latin typeface="adonis-web" pitchFamily="34" charset="0"/>
                <a:ea typeface="adonis-web" pitchFamily="34" charset="-122"/>
                <a:cs typeface="adonis-web" pitchFamily="34" charset="-120"/>
              </a:rPr>
              <a:t>3</a:t>
            </a:r>
            <a:endParaRPr lang="en-US" sz="2593" dirty="0"/>
          </a:p>
        </p:txBody>
      </p:sp>
      <p:sp>
        <p:nvSpPr>
          <p:cNvPr id="20" name="Text 16"/>
          <p:cNvSpPr/>
          <p:nvPr/>
        </p:nvSpPr>
        <p:spPr>
          <a:xfrm>
            <a:off x="6017776" y="6089571"/>
            <a:ext cx="4260175" cy="343019"/>
          </a:xfrm>
          <a:prstGeom prst="rect">
            <a:avLst/>
          </a:prstGeom>
          <a:noFill/>
          <a:ln/>
        </p:spPr>
        <p:txBody>
          <a:bodyPr wrap="none" rtlCol="0" anchor="t"/>
          <a:lstStyle/>
          <a:p>
            <a:pPr marL="0" indent="0" algn="l">
              <a:lnSpc>
                <a:spcPts val="2701"/>
              </a:lnSpc>
              <a:buNone/>
            </a:pPr>
            <a:r>
              <a:rPr lang="en-US" sz="2161" b="1" kern="0" spc="-43" dirty="0">
                <a:solidFill>
                  <a:srgbClr val="272525"/>
                </a:solidFill>
                <a:latin typeface="adonis-web" pitchFamily="34" charset="0"/>
                <a:ea typeface="adonis-web" pitchFamily="34" charset="-122"/>
                <a:cs typeface="adonis-web" pitchFamily="34" charset="-120"/>
              </a:rPr>
              <a:t>Low Value: Integrating Google Search</a:t>
            </a:r>
            <a:endParaRPr lang="en-US" sz="2161" dirty="0"/>
          </a:p>
        </p:txBody>
      </p:sp>
      <p:sp>
        <p:nvSpPr>
          <p:cNvPr id="21" name="Text 17"/>
          <p:cNvSpPr/>
          <p:nvPr/>
        </p:nvSpPr>
        <p:spPr>
          <a:xfrm>
            <a:off x="6017776" y="6652141"/>
            <a:ext cx="7789307" cy="702469"/>
          </a:xfrm>
          <a:prstGeom prst="rect">
            <a:avLst/>
          </a:prstGeom>
          <a:noFill/>
          <a:ln/>
        </p:spPr>
        <p:txBody>
          <a:bodyPr wrap="square" rtlCol="0" anchor="t"/>
          <a:lstStyle/>
          <a:p>
            <a:pPr marL="0" indent="0" algn="l">
              <a:lnSpc>
                <a:spcPts val="2766"/>
              </a:lnSpc>
              <a:buNone/>
            </a:pPr>
            <a:r>
              <a:rPr lang="en-US" sz="1729" kern="0" spc="-35" dirty="0">
                <a:solidFill>
                  <a:srgbClr val="272525"/>
                </a:solidFill>
                <a:latin typeface="Source Sans Pro" pitchFamily="34" charset="0"/>
                <a:ea typeface="Source Sans Pro" pitchFamily="34" charset="-122"/>
                <a:cs typeface="Source Sans Pro" pitchFamily="34" charset="-120"/>
              </a:rPr>
              <a:t>Users may compare their content to the competition by retrieving and analyzing top Google search results.</a:t>
            </a:r>
            <a:endParaRPr lang="en-US" sz="1729" dirty="0"/>
          </a:p>
        </p:txBody>
      </p:sp>
      <p:pic>
        <p:nvPicPr>
          <p:cNvPr id="2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extLst>
      <p:ext uri="{BB962C8B-B14F-4D97-AF65-F5344CB8AC3E}">
        <p14:creationId xmlns:p14="http://schemas.microsoft.com/office/powerpoint/2010/main" val="1804510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025">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804053" y="844629"/>
            <a:ext cx="4612005" cy="606743"/>
          </a:xfrm>
          <a:prstGeom prst="rect">
            <a:avLst/>
          </a:prstGeom>
          <a:noFill/>
          <a:ln/>
        </p:spPr>
        <p:txBody>
          <a:bodyPr wrap="none" rtlCol="0" anchor="t"/>
          <a:lstStyle/>
          <a:p>
            <a:pPr marL="0" indent="0">
              <a:lnSpc>
                <a:spcPts val="4777"/>
              </a:lnSpc>
              <a:buNone/>
            </a:pPr>
            <a:r>
              <a:rPr lang="en-US" sz="3822" b="1" kern="0" spc="-76" dirty="0">
                <a:solidFill>
                  <a:srgbClr val="000000"/>
                </a:solidFill>
                <a:latin typeface="adonis-web" pitchFamily="34" charset="0"/>
                <a:ea typeface="adonis-web" pitchFamily="34" charset="-122"/>
                <a:cs typeface="adonis-web" pitchFamily="34" charset="-120"/>
              </a:rPr>
              <a:t>Avoiding Assumptions </a:t>
            </a:r>
            <a:endParaRPr lang="en-US" sz="3822" dirty="0"/>
          </a:p>
        </p:txBody>
      </p:sp>
      <p:pic>
        <p:nvPicPr>
          <p:cNvPr id="6" name="Image 2" descr="preencoded.png"/>
          <p:cNvPicPr>
            <a:picLocks noChangeAspect="1"/>
          </p:cNvPicPr>
          <p:nvPr/>
        </p:nvPicPr>
        <p:blipFill>
          <a:blip r:embed="rId5"/>
          <a:stretch>
            <a:fillRect/>
          </a:stretch>
        </p:blipFill>
        <p:spPr>
          <a:xfrm>
            <a:off x="6717030" y="1742599"/>
            <a:ext cx="4853821" cy="2999780"/>
          </a:xfrm>
          <a:prstGeom prst="rect">
            <a:avLst/>
          </a:prstGeom>
        </p:spPr>
      </p:pic>
      <p:sp>
        <p:nvSpPr>
          <p:cNvPr id="7" name="Text 2"/>
          <p:cNvSpPr/>
          <p:nvPr/>
        </p:nvSpPr>
        <p:spPr>
          <a:xfrm>
            <a:off x="8173164" y="4985028"/>
            <a:ext cx="1941433" cy="303252"/>
          </a:xfrm>
          <a:prstGeom prst="rect">
            <a:avLst/>
          </a:prstGeom>
          <a:noFill/>
          <a:ln/>
        </p:spPr>
        <p:txBody>
          <a:bodyPr wrap="none" rtlCol="0" anchor="t"/>
          <a:lstStyle/>
          <a:p>
            <a:pPr marL="0" indent="0" algn="ctr">
              <a:lnSpc>
                <a:spcPts val="2389"/>
              </a:lnSpc>
              <a:buNone/>
            </a:pPr>
            <a:r>
              <a:rPr lang="en-US" sz="1911" b="1" kern="0" spc="-38" dirty="0">
                <a:solidFill>
                  <a:srgbClr val="000000"/>
                </a:solidFill>
                <a:latin typeface="adonis-web" pitchFamily="34" charset="0"/>
                <a:ea typeface="adonis-web" pitchFamily="34" charset="-122"/>
                <a:cs typeface="adonis-web" pitchFamily="34" charset="-120"/>
              </a:rPr>
              <a:t>Assumptions</a:t>
            </a:r>
            <a:endParaRPr lang="en-US" sz="1911" dirty="0"/>
          </a:p>
        </p:txBody>
      </p:sp>
      <p:sp>
        <p:nvSpPr>
          <p:cNvPr id="8" name="Text 3"/>
          <p:cNvSpPr/>
          <p:nvPr/>
        </p:nvSpPr>
        <p:spPr>
          <a:xfrm>
            <a:off x="4804053" y="5482352"/>
            <a:ext cx="8679775" cy="621268"/>
          </a:xfrm>
          <a:prstGeom prst="rect">
            <a:avLst/>
          </a:prstGeom>
          <a:noFill/>
          <a:ln/>
        </p:spPr>
        <p:txBody>
          <a:bodyPr wrap="square" rtlCol="0" anchor="t"/>
          <a:lstStyle/>
          <a:p>
            <a:pPr marL="0" indent="0" algn="just">
              <a:lnSpc>
                <a:spcPts val="2446"/>
              </a:lnSpc>
              <a:buNone/>
            </a:pPr>
            <a:r>
              <a:rPr lang="en-US" sz="1529" kern="0" spc="-31" dirty="0">
                <a:solidFill>
                  <a:srgbClr val="272525"/>
                </a:solidFill>
                <a:latin typeface="Source Sans Pro" pitchFamily="34" charset="0"/>
                <a:ea typeface="Source Sans Pro" pitchFamily="34" charset="-122"/>
                <a:cs typeface="Source Sans Pro" pitchFamily="34" charset="-120"/>
              </a:rPr>
              <a:t>Web queries to retrieve site content and Google searches need a steady internet connection, which the script expects. An unreliable internet connection might cause problems (Batiuk, T., Vysotska, V. (2022)).</a:t>
            </a:r>
            <a:endParaRPr lang="en-US" sz="1529" dirty="0"/>
          </a:p>
        </p:txBody>
      </p:sp>
      <p:sp>
        <p:nvSpPr>
          <p:cNvPr id="9" name="Text 4"/>
          <p:cNvSpPr/>
          <p:nvPr/>
        </p:nvSpPr>
        <p:spPr>
          <a:xfrm>
            <a:off x="4804053" y="6278285"/>
            <a:ext cx="8679775" cy="310634"/>
          </a:xfrm>
          <a:prstGeom prst="rect">
            <a:avLst/>
          </a:prstGeom>
          <a:noFill/>
          <a:ln/>
        </p:spPr>
        <p:txBody>
          <a:bodyPr wrap="none" rtlCol="0" anchor="t"/>
          <a:lstStyle/>
          <a:p>
            <a:pPr marL="0" indent="0" algn="just">
              <a:lnSpc>
                <a:spcPts val="2446"/>
              </a:lnSpc>
              <a:buNone/>
            </a:pPr>
            <a:r>
              <a:rPr lang="en-US" sz="1529" kern="0" spc="-31" dirty="0">
                <a:solidFill>
                  <a:srgbClr val="272525"/>
                </a:solidFill>
                <a:latin typeface="Source Sans Pro" pitchFamily="34" charset="0"/>
                <a:ea typeface="Source Sans Pro" pitchFamily="34" charset="-122"/>
                <a:cs typeface="Source Sans Pro" pitchFamily="34" charset="-120"/>
              </a:rPr>
              <a:t>For analysis, the script requires a valid URL and keyword. Invalid inputs may cause the script to malfunction.</a:t>
            </a:r>
            <a:endParaRPr lang="en-US" sz="1529" dirty="0"/>
          </a:p>
        </p:txBody>
      </p:sp>
      <p:sp>
        <p:nvSpPr>
          <p:cNvPr id="10" name="Text 5"/>
          <p:cNvSpPr/>
          <p:nvPr/>
        </p:nvSpPr>
        <p:spPr>
          <a:xfrm>
            <a:off x="4804053" y="6763583"/>
            <a:ext cx="8679775" cy="621268"/>
          </a:xfrm>
          <a:prstGeom prst="rect">
            <a:avLst/>
          </a:prstGeom>
          <a:noFill/>
          <a:ln/>
        </p:spPr>
        <p:txBody>
          <a:bodyPr wrap="square" rtlCol="0" anchor="t"/>
          <a:lstStyle/>
          <a:p>
            <a:pPr marL="0" indent="0" algn="just">
              <a:lnSpc>
                <a:spcPts val="2446"/>
              </a:lnSpc>
              <a:buNone/>
            </a:pPr>
            <a:r>
              <a:rPr lang="en-US" sz="1529" kern="0" spc="-31" dirty="0">
                <a:solidFill>
                  <a:srgbClr val="272525"/>
                </a:solidFill>
                <a:latin typeface="Source Sans Pro" pitchFamily="34" charset="0"/>
                <a:ea typeface="Source Sans Pro" pitchFamily="34" charset="-122"/>
                <a:cs typeface="Source Sans Pro" pitchFamily="34" charset="-120"/>
              </a:rPr>
              <a:t>The code presupposes a constant structure for the evaluated websites from which useful material can be readily retrieved. A dynamic or unusual site structure may prevent the script from extracting the necessary data.</a:t>
            </a:r>
            <a:endParaRPr lang="en-US" sz="1529" dirty="0"/>
          </a:p>
        </p:txBody>
      </p:sp>
      <p:pic>
        <p:nvPicPr>
          <p:cNvPr id="11"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extLst>
      <p:ext uri="{BB962C8B-B14F-4D97-AF65-F5344CB8AC3E}">
        <p14:creationId xmlns:p14="http://schemas.microsoft.com/office/powerpoint/2010/main" val="935202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1430">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5046107" y="504468"/>
            <a:ext cx="3666530" cy="572810"/>
          </a:xfrm>
          <a:prstGeom prst="rect">
            <a:avLst/>
          </a:prstGeom>
          <a:noFill/>
          <a:ln/>
        </p:spPr>
        <p:txBody>
          <a:bodyPr wrap="none" rtlCol="0" anchor="t"/>
          <a:lstStyle/>
          <a:p>
            <a:pPr marL="0" indent="0">
              <a:lnSpc>
                <a:spcPts val="4511"/>
              </a:lnSpc>
              <a:buNone/>
            </a:pPr>
            <a:r>
              <a:rPr lang="en-US" sz="3609" b="1" kern="0" spc="-72" dirty="0">
                <a:solidFill>
                  <a:srgbClr val="000000"/>
                </a:solidFill>
                <a:latin typeface="adonis-web" pitchFamily="34" charset="0"/>
                <a:ea typeface="adonis-web" pitchFamily="34" charset="-122"/>
                <a:cs typeface="adonis-web" pitchFamily="34" charset="-120"/>
              </a:rPr>
              <a:t>Managing Risks</a:t>
            </a:r>
            <a:endParaRPr lang="en-US" sz="3609" dirty="0"/>
          </a:p>
        </p:txBody>
      </p:sp>
      <p:pic>
        <p:nvPicPr>
          <p:cNvPr id="6" name="Image 2" descr="preencoded.png"/>
          <p:cNvPicPr>
            <a:picLocks noChangeAspect="1"/>
          </p:cNvPicPr>
          <p:nvPr/>
        </p:nvPicPr>
        <p:blipFill>
          <a:blip r:embed="rId5"/>
          <a:stretch>
            <a:fillRect/>
          </a:stretch>
        </p:blipFill>
        <p:spPr>
          <a:xfrm>
            <a:off x="6852404" y="1352193"/>
            <a:ext cx="4583073" cy="2832497"/>
          </a:xfrm>
          <a:prstGeom prst="rect">
            <a:avLst/>
          </a:prstGeom>
        </p:spPr>
      </p:pic>
      <p:sp>
        <p:nvSpPr>
          <p:cNvPr id="7" name="Text 2"/>
          <p:cNvSpPr/>
          <p:nvPr/>
        </p:nvSpPr>
        <p:spPr>
          <a:xfrm>
            <a:off x="8227338" y="4413766"/>
            <a:ext cx="1833205" cy="286464"/>
          </a:xfrm>
          <a:prstGeom prst="rect">
            <a:avLst/>
          </a:prstGeom>
          <a:noFill/>
          <a:ln/>
        </p:spPr>
        <p:txBody>
          <a:bodyPr wrap="none" rtlCol="0" anchor="t"/>
          <a:lstStyle/>
          <a:p>
            <a:pPr marL="0" indent="0" algn="ctr">
              <a:lnSpc>
                <a:spcPts val="2256"/>
              </a:lnSpc>
              <a:buNone/>
            </a:pPr>
            <a:r>
              <a:rPr lang="en-US" sz="1804" b="1" kern="0" spc="-36" dirty="0">
                <a:solidFill>
                  <a:srgbClr val="000000"/>
                </a:solidFill>
                <a:latin typeface="adonis-web" pitchFamily="34" charset="0"/>
                <a:ea typeface="adonis-web" pitchFamily="34" charset="-122"/>
                <a:cs typeface="adonis-web" pitchFamily="34" charset="-120"/>
              </a:rPr>
              <a:t>Risks</a:t>
            </a:r>
            <a:endParaRPr lang="en-US" sz="1804" dirty="0"/>
          </a:p>
        </p:txBody>
      </p:sp>
      <p:sp>
        <p:nvSpPr>
          <p:cNvPr id="8" name="Text 3"/>
          <p:cNvSpPr/>
          <p:nvPr/>
        </p:nvSpPr>
        <p:spPr>
          <a:xfrm>
            <a:off x="5046107" y="4883468"/>
            <a:ext cx="8195786" cy="586740"/>
          </a:xfrm>
          <a:prstGeom prst="rect">
            <a:avLst/>
          </a:prstGeom>
          <a:noFill/>
          <a:ln/>
        </p:spPr>
        <p:txBody>
          <a:bodyPr wrap="square" rtlCol="0" anchor="t"/>
          <a:lstStyle/>
          <a:p>
            <a:pPr marL="0" indent="0" algn="ctr">
              <a:lnSpc>
                <a:spcPts val="2310"/>
              </a:lnSpc>
              <a:buNone/>
            </a:pPr>
            <a:r>
              <a:rPr lang="en-US" sz="1444" kern="0" spc="-29" dirty="0">
                <a:solidFill>
                  <a:srgbClr val="272525"/>
                </a:solidFill>
                <a:latin typeface="Source Sans Pro" pitchFamily="34" charset="0"/>
                <a:ea typeface="Source Sans Pro" pitchFamily="34" charset="-122"/>
                <a:cs typeface="Source Sans Pro" pitchFamily="34" charset="-120"/>
              </a:rPr>
              <a:t>The code requests material and search results from the web. Rate limitation, particularly while searching Google, may result in partial or erroneous results.</a:t>
            </a:r>
            <a:endParaRPr lang="en-US" sz="1444" dirty="0"/>
          </a:p>
        </p:txBody>
      </p:sp>
      <p:sp>
        <p:nvSpPr>
          <p:cNvPr id="9" name="Text 4"/>
          <p:cNvSpPr/>
          <p:nvPr/>
        </p:nvSpPr>
        <p:spPr>
          <a:xfrm>
            <a:off x="5046107" y="5635109"/>
            <a:ext cx="8195786" cy="586740"/>
          </a:xfrm>
          <a:prstGeom prst="rect">
            <a:avLst/>
          </a:prstGeom>
          <a:noFill/>
          <a:ln/>
        </p:spPr>
        <p:txBody>
          <a:bodyPr wrap="square" rtlCol="0" anchor="t"/>
          <a:lstStyle/>
          <a:p>
            <a:pPr marL="0" indent="0" algn="ctr">
              <a:lnSpc>
                <a:spcPts val="2310"/>
              </a:lnSpc>
              <a:buNone/>
            </a:pPr>
            <a:r>
              <a:rPr lang="en-US" sz="1444" kern="0" spc="-29" dirty="0">
                <a:solidFill>
                  <a:srgbClr val="272525"/>
                </a:solidFill>
                <a:latin typeface="Source Sans Pro" pitchFamily="34" charset="0"/>
                <a:ea typeface="Source Sans Pro" pitchFamily="34" charset="-122"/>
                <a:cs typeface="Source Sans Pro" pitchFamily="34" charset="-120"/>
              </a:rPr>
              <a:t>The code requires a keyword match. The SEO score may be affected by inaccurately counting term variations or synonyms (Camargo, J. L., Miranda, M. E. C.(2022)).</a:t>
            </a:r>
            <a:endParaRPr lang="en-US" sz="1444" dirty="0"/>
          </a:p>
        </p:txBody>
      </p:sp>
      <p:sp>
        <p:nvSpPr>
          <p:cNvPr id="10" name="Text 5"/>
          <p:cNvSpPr/>
          <p:nvPr/>
        </p:nvSpPr>
        <p:spPr>
          <a:xfrm>
            <a:off x="5046107" y="6386751"/>
            <a:ext cx="8195786" cy="586740"/>
          </a:xfrm>
          <a:prstGeom prst="rect">
            <a:avLst/>
          </a:prstGeom>
          <a:noFill/>
          <a:ln/>
        </p:spPr>
        <p:txBody>
          <a:bodyPr wrap="square" rtlCol="0" anchor="t"/>
          <a:lstStyle/>
          <a:p>
            <a:pPr marL="0" indent="0" algn="ctr">
              <a:lnSpc>
                <a:spcPts val="2310"/>
              </a:lnSpc>
              <a:buNone/>
            </a:pPr>
            <a:r>
              <a:rPr lang="en-US" sz="1444" kern="0" spc="-29" dirty="0">
                <a:solidFill>
                  <a:srgbClr val="272525"/>
                </a:solidFill>
                <a:latin typeface="Source Sans Pro" pitchFamily="34" charset="0"/>
                <a:ea typeface="Source Sans Pro" pitchFamily="34" charset="-122"/>
                <a:cs typeface="Source Sans Pro" pitchFamily="34" charset="-120"/>
              </a:rPr>
              <a:t>The code uses outside tools like NLTK, BeautifulSoup, and requests. Updates to these libraries without proper code maintenance might cause compatibility concerns.</a:t>
            </a:r>
            <a:endParaRPr lang="en-US" sz="1444" dirty="0"/>
          </a:p>
        </p:txBody>
      </p:sp>
      <p:sp>
        <p:nvSpPr>
          <p:cNvPr id="11" name="Text 6"/>
          <p:cNvSpPr/>
          <p:nvPr/>
        </p:nvSpPr>
        <p:spPr>
          <a:xfrm>
            <a:off x="5046107" y="7138392"/>
            <a:ext cx="8195786" cy="586740"/>
          </a:xfrm>
          <a:prstGeom prst="rect">
            <a:avLst/>
          </a:prstGeom>
          <a:noFill/>
          <a:ln/>
        </p:spPr>
        <p:txBody>
          <a:bodyPr wrap="square" rtlCol="0" anchor="t"/>
          <a:lstStyle/>
          <a:p>
            <a:pPr marL="0" indent="0" algn="ctr">
              <a:lnSpc>
                <a:spcPts val="2310"/>
              </a:lnSpc>
              <a:buNone/>
            </a:pPr>
            <a:r>
              <a:rPr lang="en-US" sz="1444" kern="0" spc="-29" dirty="0">
                <a:solidFill>
                  <a:srgbClr val="272525"/>
                </a:solidFill>
                <a:latin typeface="Source Sans Pro" pitchFamily="34" charset="0"/>
                <a:ea typeface="Source Sans Pro" pitchFamily="34" charset="-122"/>
                <a:cs typeface="Source Sans Pro" pitchFamily="34" charset="-120"/>
              </a:rPr>
              <a:t>Poor error handling may cause unexpected script failures or unhelpful error messages, making it hard for users to troubleshoot problems.</a:t>
            </a:r>
            <a:endParaRPr lang="en-US" sz="1444" dirty="0"/>
          </a:p>
        </p:txBody>
      </p:sp>
      <p:pic>
        <p:nvPicPr>
          <p:cNvPr id="12"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extLst>
      <p:ext uri="{BB962C8B-B14F-4D97-AF65-F5344CB8AC3E}">
        <p14:creationId xmlns:p14="http://schemas.microsoft.com/office/powerpoint/2010/main" val="3903425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696"/>
          </a:xfrm>
          <a:prstGeom prst="rect">
            <a:avLst/>
          </a:prstGeom>
          <a:solidFill>
            <a:srgbClr val="FFFFFF">
              <a:alpha val="75000"/>
            </a:srgbClr>
          </a:solidFill>
          <a:ln w="12502">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32696"/>
          </a:xfrm>
          <a:prstGeom prst="rect">
            <a:avLst/>
          </a:prstGeom>
        </p:spPr>
      </p:pic>
      <p:sp>
        <p:nvSpPr>
          <p:cNvPr id="5" name="Shape 1"/>
          <p:cNvSpPr/>
          <p:nvPr/>
        </p:nvSpPr>
        <p:spPr>
          <a:xfrm>
            <a:off x="0" y="0"/>
            <a:ext cx="14630400" cy="8232696"/>
          </a:xfrm>
          <a:prstGeom prst="rect">
            <a:avLst/>
          </a:prstGeom>
          <a:solidFill>
            <a:srgbClr val="FFFFFF">
              <a:alpha val="85000"/>
            </a:srgbClr>
          </a:solidFill>
          <a:ln/>
        </p:spPr>
      </p:sp>
      <p:sp>
        <p:nvSpPr>
          <p:cNvPr id="6" name="Text 2"/>
          <p:cNvSpPr/>
          <p:nvPr/>
        </p:nvSpPr>
        <p:spPr>
          <a:xfrm>
            <a:off x="2830116" y="551736"/>
            <a:ext cx="4012883" cy="626983"/>
          </a:xfrm>
          <a:prstGeom prst="rect">
            <a:avLst/>
          </a:prstGeom>
          <a:noFill/>
          <a:ln/>
        </p:spPr>
        <p:txBody>
          <a:bodyPr wrap="none" rtlCol="0" anchor="t"/>
          <a:lstStyle/>
          <a:p>
            <a:pPr marL="0" indent="0">
              <a:lnSpc>
                <a:spcPts val="4937"/>
              </a:lnSpc>
              <a:buNone/>
            </a:pPr>
            <a:r>
              <a:rPr lang="en-US" sz="3950" b="1" kern="0" spc="-79" dirty="0">
                <a:solidFill>
                  <a:srgbClr val="000000"/>
                </a:solidFill>
                <a:latin typeface="adonis-web" pitchFamily="34" charset="0"/>
                <a:ea typeface="adonis-web" pitchFamily="34" charset="-122"/>
                <a:cs typeface="adonis-web" pitchFamily="34" charset="-120"/>
              </a:rPr>
              <a:t>User stories</a:t>
            </a:r>
            <a:endParaRPr lang="en-US" sz="3950" dirty="0"/>
          </a:p>
        </p:txBody>
      </p:sp>
      <p:sp>
        <p:nvSpPr>
          <p:cNvPr id="7" name="Shape 3"/>
          <p:cNvSpPr/>
          <p:nvPr/>
        </p:nvSpPr>
        <p:spPr>
          <a:xfrm>
            <a:off x="2830116" y="1636276"/>
            <a:ext cx="451366" cy="451366"/>
          </a:xfrm>
          <a:prstGeom prst="roundRect">
            <a:avLst>
              <a:gd name="adj" fmla="val 20004"/>
            </a:avLst>
          </a:prstGeom>
          <a:solidFill>
            <a:srgbClr val="F0D4F7"/>
          </a:solidFill>
          <a:ln w="12502">
            <a:solidFill>
              <a:srgbClr val="E1A9EF"/>
            </a:solidFill>
            <a:prstDash val="solid"/>
          </a:ln>
        </p:spPr>
      </p:sp>
      <p:sp>
        <p:nvSpPr>
          <p:cNvPr id="8" name="Text 4"/>
          <p:cNvSpPr/>
          <p:nvPr/>
        </p:nvSpPr>
        <p:spPr>
          <a:xfrm>
            <a:off x="2974896" y="1673781"/>
            <a:ext cx="161687" cy="376238"/>
          </a:xfrm>
          <a:prstGeom prst="rect">
            <a:avLst/>
          </a:prstGeom>
          <a:noFill/>
          <a:ln/>
        </p:spPr>
        <p:txBody>
          <a:bodyPr wrap="none" rtlCol="0" anchor="t"/>
          <a:lstStyle/>
          <a:p>
            <a:pPr marL="0" indent="0" algn="ctr">
              <a:lnSpc>
                <a:spcPts val="2962"/>
              </a:lnSpc>
              <a:buNone/>
            </a:pPr>
            <a:r>
              <a:rPr lang="en-US" sz="2370" b="1" kern="0" spc="-47" dirty="0">
                <a:solidFill>
                  <a:srgbClr val="272525"/>
                </a:solidFill>
                <a:latin typeface="adonis-web" pitchFamily="34" charset="0"/>
                <a:ea typeface="adonis-web" pitchFamily="34" charset="-122"/>
                <a:cs typeface="adonis-web" pitchFamily="34" charset="-120"/>
              </a:rPr>
              <a:t>1</a:t>
            </a:r>
            <a:endParaRPr lang="en-US" sz="2370" dirty="0"/>
          </a:p>
        </p:txBody>
      </p:sp>
      <p:sp>
        <p:nvSpPr>
          <p:cNvPr id="9" name="Text 5"/>
          <p:cNvSpPr/>
          <p:nvPr/>
        </p:nvSpPr>
        <p:spPr>
          <a:xfrm>
            <a:off x="3482102" y="1705213"/>
            <a:ext cx="2006441" cy="313492"/>
          </a:xfrm>
          <a:prstGeom prst="rect">
            <a:avLst/>
          </a:prstGeom>
          <a:noFill/>
          <a:ln/>
        </p:spPr>
        <p:txBody>
          <a:bodyPr wrap="none" rtlCol="0" anchor="t"/>
          <a:lstStyle/>
          <a:p>
            <a:pPr marL="0" indent="0">
              <a:lnSpc>
                <a:spcPts val="2469"/>
              </a:lnSpc>
              <a:buNone/>
            </a:pPr>
            <a:r>
              <a:rPr lang="en-US" sz="1975" b="1" kern="0" spc="-39" dirty="0">
                <a:solidFill>
                  <a:srgbClr val="272525"/>
                </a:solidFill>
                <a:latin typeface="adonis-web" pitchFamily="34" charset="0"/>
                <a:ea typeface="adonis-web" pitchFamily="34" charset="-122"/>
                <a:cs typeface="adonis-web" pitchFamily="34" charset="-120"/>
              </a:rPr>
              <a:t>As a website owner</a:t>
            </a:r>
            <a:endParaRPr lang="en-US" sz="1975" dirty="0"/>
          </a:p>
        </p:txBody>
      </p:sp>
      <p:sp>
        <p:nvSpPr>
          <p:cNvPr id="10" name="Shape 6"/>
          <p:cNvSpPr/>
          <p:nvPr/>
        </p:nvSpPr>
        <p:spPr>
          <a:xfrm>
            <a:off x="5887045" y="1636276"/>
            <a:ext cx="451366" cy="451366"/>
          </a:xfrm>
          <a:prstGeom prst="roundRect">
            <a:avLst>
              <a:gd name="adj" fmla="val 20004"/>
            </a:avLst>
          </a:prstGeom>
          <a:solidFill>
            <a:srgbClr val="F0D4F7"/>
          </a:solidFill>
          <a:ln w="12502">
            <a:solidFill>
              <a:srgbClr val="E1A9EF"/>
            </a:solidFill>
            <a:prstDash val="solid"/>
          </a:ln>
        </p:spPr>
      </p:sp>
      <p:sp>
        <p:nvSpPr>
          <p:cNvPr id="11" name="Text 7"/>
          <p:cNvSpPr/>
          <p:nvPr/>
        </p:nvSpPr>
        <p:spPr>
          <a:xfrm>
            <a:off x="6031825" y="1673781"/>
            <a:ext cx="161687" cy="376238"/>
          </a:xfrm>
          <a:prstGeom prst="rect">
            <a:avLst/>
          </a:prstGeom>
          <a:noFill/>
          <a:ln/>
        </p:spPr>
        <p:txBody>
          <a:bodyPr wrap="none" rtlCol="0" anchor="t"/>
          <a:lstStyle/>
          <a:p>
            <a:pPr marL="0" indent="0" algn="ctr">
              <a:lnSpc>
                <a:spcPts val="2962"/>
              </a:lnSpc>
              <a:buNone/>
            </a:pPr>
            <a:r>
              <a:rPr lang="en-US" sz="2370" b="1" kern="0" spc="-47" dirty="0">
                <a:solidFill>
                  <a:srgbClr val="272525"/>
                </a:solidFill>
                <a:latin typeface="adonis-web" pitchFamily="34" charset="0"/>
                <a:ea typeface="adonis-web" pitchFamily="34" charset="-122"/>
                <a:cs typeface="adonis-web" pitchFamily="34" charset="-120"/>
              </a:rPr>
              <a:t>2</a:t>
            </a:r>
            <a:endParaRPr lang="en-US" sz="2370" dirty="0"/>
          </a:p>
        </p:txBody>
      </p:sp>
      <p:sp>
        <p:nvSpPr>
          <p:cNvPr id="12" name="Text 8"/>
          <p:cNvSpPr/>
          <p:nvPr/>
        </p:nvSpPr>
        <p:spPr>
          <a:xfrm>
            <a:off x="6539032" y="1705213"/>
            <a:ext cx="2006441" cy="313492"/>
          </a:xfrm>
          <a:prstGeom prst="rect">
            <a:avLst/>
          </a:prstGeom>
          <a:noFill/>
          <a:ln/>
        </p:spPr>
        <p:txBody>
          <a:bodyPr wrap="none" rtlCol="0" anchor="t"/>
          <a:lstStyle/>
          <a:p>
            <a:pPr marL="0" indent="0">
              <a:lnSpc>
                <a:spcPts val="2469"/>
              </a:lnSpc>
              <a:buNone/>
            </a:pPr>
            <a:r>
              <a:rPr lang="en-US" sz="1975" b="1" kern="0" spc="-39" dirty="0">
                <a:solidFill>
                  <a:srgbClr val="272525"/>
                </a:solidFill>
                <a:latin typeface="adonis-web" pitchFamily="34" charset="0"/>
                <a:ea typeface="adonis-web" pitchFamily="34" charset="-122"/>
                <a:cs typeface="adonis-web" pitchFamily="34" charset="-120"/>
              </a:rPr>
              <a:t>I want to</a:t>
            </a:r>
            <a:endParaRPr lang="en-US" sz="1975" dirty="0"/>
          </a:p>
        </p:txBody>
      </p:sp>
      <p:sp>
        <p:nvSpPr>
          <p:cNvPr id="13" name="Text 9"/>
          <p:cNvSpPr/>
          <p:nvPr/>
        </p:nvSpPr>
        <p:spPr>
          <a:xfrm>
            <a:off x="6539032" y="2219325"/>
            <a:ext cx="2204323" cy="962978"/>
          </a:xfrm>
          <a:prstGeom prst="rect">
            <a:avLst/>
          </a:prstGeom>
          <a:noFill/>
          <a:ln/>
        </p:spPr>
        <p:txBody>
          <a:bodyPr wrap="square" rtlCol="0" anchor="t"/>
          <a:lstStyle/>
          <a:p>
            <a:pPr marL="0" indent="0" algn="just">
              <a:lnSpc>
                <a:spcPts val="2528"/>
              </a:lnSpc>
              <a:buNone/>
            </a:pPr>
            <a:r>
              <a:rPr lang="en-US" sz="1580" kern="0" spc="-32" dirty="0">
                <a:solidFill>
                  <a:srgbClr val="272525"/>
                </a:solidFill>
                <a:latin typeface="Source Sans Pro" pitchFamily="34" charset="0"/>
                <a:ea typeface="Source Sans Pro" pitchFamily="34" charset="-122"/>
                <a:cs typeface="Source Sans Pro" pitchFamily="34" charset="-120"/>
              </a:rPr>
              <a:t>I want a place to enter my blog's URL and a keyword for optimization.</a:t>
            </a:r>
            <a:endParaRPr lang="en-US" sz="1580" dirty="0"/>
          </a:p>
        </p:txBody>
      </p:sp>
      <p:sp>
        <p:nvSpPr>
          <p:cNvPr id="14" name="Shape 10"/>
          <p:cNvSpPr/>
          <p:nvPr/>
        </p:nvSpPr>
        <p:spPr>
          <a:xfrm>
            <a:off x="8943975" y="1636276"/>
            <a:ext cx="451366" cy="451366"/>
          </a:xfrm>
          <a:prstGeom prst="roundRect">
            <a:avLst>
              <a:gd name="adj" fmla="val 20004"/>
            </a:avLst>
          </a:prstGeom>
          <a:solidFill>
            <a:srgbClr val="F0D4F7"/>
          </a:solidFill>
          <a:ln w="12502">
            <a:solidFill>
              <a:srgbClr val="E1A9EF"/>
            </a:solidFill>
            <a:prstDash val="solid"/>
          </a:ln>
        </p:spPr>
      </p:sp>
      <p:sp>
        <p:nvSpPr>
          <p:cNvPr id="15" name="Text 11"/>
          <p:cNvSpPr/>
          <p:nvPr/>
        </p:nvSpPr>
        <p:spPr>
          <a:xfrm>
            <a:off x="9088755" y="1673781"/>
            <a:ext cx="161687" cy="376238"/>
          </a:xfrm>
          <a:prstGeom prst="rect">
            <a:avLst/>
          </a:prstGeom>
          <a:noFill/>
          <a:ln/>
        </p:spPr>
        <p:txBody>
          <a:bodyPr wrap="none" rtlCol="0" anchor="t"/>
          <a:lstStyle/>
          <a:p>
            <a:pPr marL="0" indent="0" algn="ctr">
              <a:lnSpc>
                <a:spcPts val="2962"/>
              </a:lnSpc>
              <a:buNone/>
            </a:pPr>
            <a:r>
              <a:rPr lang="en-US" sz="2370" b="1" kern="0" spc="-47" dirty="0">
                <a:solidFill>
                  <a:srgbClr val="272525"/>
                </a:solidFill>
                <a:latin typeface="adonis-web" pitchFamily="34" charset="0"/>
                <a:ea typeface="adonis-web" pitchFamily="34" charset="-122"/>
                <a:cs typeface="adonis-web" pitchFamily="34" charset="-120"/>
              </a:rPr>
              <a:t>3</a:t>
            </a:r>
            <a:endParaRPr lang="en-US" sz="2370" dirty="0"/>
          </a:p>
        </p:txBody>
      </p:sp>
      <p:sp>
        <p:nvSpPr>
          <p:cNvPr id="16" name="Text 12"/>
          <p:cNvSpPr/>
          <p:nvPr/>
        </p:nvSpPr>
        <p:spPr>
          <a:xfrm>
            <a:off x="9595961" y="1705213"/>
            <a:ext cx="2006441" cy="313492"/>
          </a:xfrm>
          <a:prstGeom prst="rect">
            <a:avLst/>
          </a:prstGeom>
          <a:noFill/>
          <a:ln/>
        </p:spPr>
        <p:txBody>
          <a:bodyPr wrap="none" rtlCol="0" anchor="t"/>
          <a:lstStyle/>
          <a:p>
            <a:pPr marL="0" indent="0">
              <a:lnSpc>
                <a:spcPts val="2469"/>
              </a:lnSpc>
              <a:buNone/>
            </a:pPr>
            <a:r>
              <a:rPr lang="en-US" sz="1975" b="1" kern="0" spc="-39" dirty="0">
                <a:solidFill>
                  <a:srgbClr val="272525"/>
                </a:solidFill>
                <a:latin typeface="adonis-web" pitchFamily="34" charset="0"/>
                <a:ea typeface="adonis-web" pitchFamily="34" charset="-122"/>
                <a:cs typeface="adonis-web" pitchFamily="34" charset="-120"/>
              </a:rPr>
              <a:t>so that</a:t>
            </a:r>
            <a:endParaRPr lang="en-US" sz="1975" dirty="0"/>
          </a:p>
        </p:txBody>
      </p:sp>
      <p:sp>
        <p:nvSpPr>
          <p:cNvPr id="17" name="Text 13"/>
          <p:cNvSpPr/>
          <p:nvPr/>
        </p:nvSpPr>
        <p:spPr>
          <a:xfrm>
            <a:off x="9595961" y="2219325"/>
            <a:ext cx="2204323" cy="1283970"/>
          </a:xfrm>
          <a:prstGeom prst="rect">
            <a:avLst/>
          </a:prstGeom>
          <a:noFill/>
          <a:ln/>
        </p:spPr>
        <p:txBody>
          <a:bodyPr wrap="square" rtlCol="0" anchor="t"/>
          <a:lstStyle/>
          <a:p>
            <a:pPr marL="0" indent="0" algn="just">
              <a:lnSpc>
                <a:spcPts val="2528"/>
              </a:lnSpc>
              <a:buNone/>
            </a:pPr>
            <a:r>
              <a:rPr lang="en-US" sz="1580" kern="0" spc="-32" dirty="0">
                <a:solidFill>
                  <a:srgbClr val="272525"/>
                </a:solidFill>
                <a:latin typeface="Source Sans Pro" pitchFamily="34" charset="0"/>
                <a:ea typeface="Source Sans Pro" pitchFamily="34" charset="-122"/>
                <a:cs typeface="Source Sans Pro" pitchFamily="34" charset="-120"/>
              </a:rPr>
              <a:t>so that I can easily gauge my content's SEO success and enhance it for the search engines.</a:t>
            </a:r>
            <a:endParaRPr lang="en-US" sz="1580" dirty="0"/>
          </a:p>
        </p:txBody>
      </p:sp>
      <p:sp>
        <p:nvSpPr>
          <p:cNvPr id="18" name="Shape 14"/>
          <p:cNvSpPr/>
          <p:nvPr/>
        </p:nvSpPr>
        <p:spPr>
          <a:xfrm>
            <a:off x="2830116" y="3885605"/>
            <a:ext cx="451366" cy="451366"/>
          </a:xfrm>
          <a:prstGeom prst="roundRect">
            <a:avLst>
              <a:gd name="adj" fmla="val 20004"/>
            </a:avLst>
          </a:prstGeom>
          <a:solidFill>
            <a:srgbClr val="F0D4F7"/>
          </a:solidFill>
          <a:ln w="12502">
            <a:solidFill>
              <a:srgbClr val="E1A9EF"/>
            </a:solidFill>
            <a:prstDash val="solid"/>
          </a:ln>
        </p:spPr>
      </p:sp>
      <p:sp>
        <p:nvSpPr>
          <p:cNvPr id="19" name="Text 15"/>
          <p:cNvSpPr/>
          <p:nvPr/>
        </p:nvSpPr>
        <p:spPr>
          <a:xfrm>
            <a:off x="2974896" y="3923109"/>
            <a:ext cx="161687" cy="376238"/>
          </a:xfrm>
          <a:prstGeom prst="rect">
            <a:avLst/>
          </a:prstGeom>
          <a:noFill/>
          <a:ln/>
        </p:spPr>
        <p:txBody>
          <a:bodyPr wrap="none" rtlCol="0" anchor="t"/>
          <a:lstStyle/>
          <a:p>
            <a:pPr marL="0" indent="0" algn="ctr">
              <a:lnSpc>
                <a:spcPts val="2962"/>
              </a:lnSpc>
              <a:buNone/>
            </a:pPr>
            <a:r>
              <a:rPr lang="en-US" sz="2370" b="1" kern="0" spc="-47" dirty="0">
                <a:solidFill>
                  <a:srgbClr val="272525"/>
                </a:solidFill>
                <a:latin typeface="adonis-web" pitchFamily="34" charset="0"/>
                <a:ea typeface="adonis-web" pitchFamily="34" charset="-122"/>
                <a:cs typeface="adonis-web" pitchFamily="34" charset="-120"/>
              </a:rPr>
              <a:t>1</a:t>
            </a:r>
            <a:endParaRPr lang="en-US" sz="2370" dirty="0"/>
          </a:p>
        </p:txBody>
      </p:sp>
      <p:sp>
        <p:nvSpPr>
          <p:cNvPr id="20" name="Text 16"/>
          <p:cNvSpPr/>
          <p:nvPr/>
        </p:nvSpPr>
        <p:spPr>
          <a:xfrm>
            <a:off x="3482102" y="3954542"/>
            <a:ext cx="2094309" cy="313492"/>
          </a:xfrm>
          <a:prstGeom prst="rect">
            <a:avLst/>
          </a:prstGeom>
          <a:noFill/>
          <a:ln/>
        </p:spPr>
        <p:txBody>
          <a:bodyPr wrap="none" rtlCol="0" anchor="t"/>
          <a:lstStyle/>
          <a:p>
            <a:pPr marL="0" indent="0">
              <a:lnSpc>
                <a:spcPts val="2469"/>
              </a:lnSpc>
              <a:buNone/>
            </a:pPr>
            <a:r>
              <a:rPr lang="en-US" sz="1975" b="1" kern="0" spc="-39" dirty="0">
                <a:solidFill>
                  <a:srgbClr val="272525"/>
                </a:solidFill>
                <a:latin typeface="adonis-web" pitchFamily="34" charset="0"/>
                <a:ea typeface="adonis-web" pitchFamily="34" charset="-122"/>
                <a:cs typeface="adonis-web" pitchFamily="34" charset="-120"/>
              </a:rPr>
              <a:t>As a content creator</a:t>
            </a:r>
            <a:endParaRPr lang="en-US" sz="1975" dirty="0"/>
          </a:p>
        </p:txBody>
      </p:sp>
      <p:sp>
        <p:nvSpPr>
          <p:cNvPr id="21" name="Shape 17"/>
          <p:cNvSpPr/>
          <p:nvPr/>
        </p:nvSpPr>
        <p:spPr>
          <a:xfrm>
            <a:off x="5887045" y="3885605"/>
            <a:ext cx="451366" cy="451366"/>
          </a:xfrm>
          <a:prstGeom prst="roundRect">
            <a:avLst>
              <a:gd name="adj" fmla="val 20004"/>
            </a:avLst>
          </a:prstGeom>
          <a:solidFill>
            <a:srgbClr val="F0D4F7"/>
          </a:solidFill>
          <a:ln w="12502">
            <a:solidFill>
              <a:srgbClr val="E1A9EF"/>
            </a:solidFill>
            <a:prstDash val="solid"/>
          </a:ln>
        </p:spPr>
      </p:sp>
      <p:sp>
        <p:nvSpPr>
          <p:cNvPr id="22" name="Text 18"/>
          <p:cNvSpPr/>
          <p:nvPr/>
        </p:nvSpPr>
        <p:spPr>
          <a:xfrm>
            <a:off x="6031825" y="3923109"/>
            <a:ext cx="161687" cy="376238"/>
          </a:xfrm>
          <a:prstGeom prst="rect">
            <a:avLst/>
          </a:prstGeom>
          <a:noFill/>
          <a:ln/>
        </p:spPr>
        <p:txBody>
          <a:bodyPr wrap="none" rtlCol="0" anchor="t"/>
          <a:lstStyle/>
          <a:p>
            <a:pPr marL="0" indent="0" algn="ctr">
              <a:lnSpc>
                <a:spcPts val="2962"/>
              </a:lnSpc>
              <a:buNone/>
            </a:pPr>
            <a:r>
              <a:rPr lang="en-US" sz="2370" b="1" kern="0" spc="-47" dirty="0">
                <a:solidFill>
                  <a:srgbClr val="272525"/>
                </a:solidFill>
                <a:latin typeface="adonis-web" pitchFamily="34" charset="0"/>
                <a:ea typeface="adonis-web" pitchFamily="34" charset="-122"/>
                <a:cs typeface="adonis-web" pitchFamily="34" charset="-120"/>
              </a:rPr>
              <a:t>2</a:t>
            </a:r>
            <a:endParaRPr lang="en-US" sz="2370" dirty="0"/>
          </a:p>
        </p:txBody>
      </p:sp>
      <p:sp>
        <p:nvSpPr>
          <p:cNvPr id="23" name="Text 19"/>
          <p:cNvSpPr/>
          <p:nvPr/>
        </p:nvSpPr>
        <p:spPr>
          <a:xfrm>
            <a:off x="6539032" y="3954542"/>
            <a:ext cx="2006441" cy="313492"/>
          </a:xfrm>
          <a:prstGeom prst="rect">
            <a:avLst/>
          </a:prstGeom>
          <a:noFill/>
          <a:ln/>
        </p:spPr>
        <p:txBody>
          <a:bodyPr wrap="none" rtlCol="0" anchor="t"/>
          <a:lstStyle/>
          <a:p>
            <a:pPr marL="0" indent="0">
              <a:lnSpc>
                <a:spcPts val="2469"/>
              </a:lnSpc>
              <a:buNone/>
            </a:pPr>
            <a:r>
              <a:rPr lang="en-US" sz="1975" b="1" kern="0" spc="-39" dirty="0">
                <a:solidFill>
                  <a:srgbClr val="272525"/>
                </a:solidFill>
                <a:latin typeface="adonis-web" pitchFamily="34" charset="0"/>
                <a:ea typeface="adonis-web" pitchFamily="34" charset="-122"/>
                <a:cs typeface="adonis-web" pitchFamily="34" charset="-120"/>
              </a:rPr>
              <a:t>I want to</a:t>
            </a:r>
            <a:endParaRPr lang="en-US" sz="1975" dirty="0"/>
          </a:p>
        </p:txBody>
      </p:sp>
      <p:sp>
        <p:nvSpPr>
          <p:cNvPr id="24" name="Text 20"/>
          <p:cNvSpPr/>
          <p:nvPr/>
        </p:nvSpPr>
        <p:spPr>
          <a:xfrm>
            <a:off x="6539032" y="4468654"/>
            <a:ext cx="2204323" cy="1283970"/>
          </a:xfrm>
          <a:prstGeom prst="rect">
            <a:avLst/>
          </a:prstGeom>
          <a:noFill/>
          <a:ln/>
        </p:spPr>
        <p:txBody>
          <a:bodyPr wrap="square" rtlCol="0" anchor="t"/>
          <a:lstStyle/>
          <a:p>
            <a:pPr marL="0" indent="0" algn="just">
              <a:lnSpc>
                <a:spcPts val="2528"/>
              </a:lnSpc>
              <a:buNone/>
            </a:pPr>
            <a:r>
              <a:rPr lang="en-US" sz="1580" kern="0" spc="-32" dirty="0">
                <a:solidFill>
                  <a:srgbClr val="272525"/>
                </a:solidFill>
                <a:latin typeface="Source Sans Pro" pitchFamily="34" charset="0"/>
                <a:ea typeface="Source Sans Pro" pitchFamily="34" charset="-122"/>
                <a:cs typeface="Source Sans Pro" pitchFamily="34" charset="-120"/>
              </a:rPr>
              <a:t>I want to execute the script with a URL and keyword, to test my webpage's keyword optimization.</a:t>
            </a:r>
            <a:endParaRPr lang="en-US" sz="1580" dirty="0"/>
          </a:p>
        </p:txBody>
      </p:sp>
      <p:sp>
        <p:nvSpPr>
          <p:cNvPr id="25" name="Shape 21"/>
          <p:cNvSpPr/>
          <p:nvPr/>
        </p:nvSpPr>
        <p:spPr>
          <a:xfrm>
            <a:off x="8943975" y="3885605"/>
            <a:ext cx="451366" cy="451366"/>
          </a:xfrm>
          <a:prstGeom prst="roundRect">
            <a:avLst>
              <a:gd name="adj" fmla="val 20004"/>
            </a:avLst>
          </a:prstGeom>
          <a:solidFill>
            <a:srgbClr val="F0D4F7"/>
          </a:solidFill>
          <a:ln w="12502">
            <a:solidFill>
              <a:srgbClr val="E1A9EF"/>
            </a:solidFill>
            <a:prstDash val="solid"/>
          </a:ln>
        </p:spPr>
      </p:sp>
      <p:sp>
        <p:nvSpPr>
          <p:cNvPr id="26" name="Text 22"/>
          <p:cNvSpPr/>
          <p:nvPr/>
        </p:nvSpPr>
        <p:spPr>
          <a:xfrm>
            <a:off x="9088755" y="3923109"/>
            <a:ext cx="161687" cy="376238"/>
          </a:xfrm>
          <a:prstGeom prst="rect">
            <a:avLst/>
          </a:prstGeom>
          <a:noFill/>
          <a:ln/>
        </p:spPr>
        <p:txBody>
          <a:bodyPr wrap="none" rtlCol="0" anchor="t"/>
          <a:lstStyle/>
          <a:p>
            <a:pPr marL="0" indent="0" algn="ctr">
              <a:lnSpc>
                <a:spcPts val="2962"/>
              </a:lnSpc>
              <a:buNone/>
            </a:pPr>
            <a:r>
              <a:rPr lang="en-US" sz="2370" b="1" kern="0" spc="-47" dirty="0">
                <a:solidFill>
                  <a:srgbClr val="272525"/>
                </a:solidFill>
                <a:latin typeface="adonis-web" pitchFamily="34" charset="0"/>
                <a:ea typeface="adonis-web" pitchFamily="34" charset="-122"/>
                <a:cs typeface="adonis-web" pitchFamily="34" charset="-120"/>
              </a:rPr>
              <a:t>3</a:t>
            </a:r>
            <a:endParaRPr lang="en-US" sz="2370" dirty="0"/>
          </a:p>
        </p:txBody>
      </p:sp>
      <p:sp>
        <p:nvSpPr>
          <p:cNvPr id="27" name="Text 23"/>
          <p:cNvSpPr/>
          <p:nvPr/>
        </p:nvSpPr>
        <p:spPr>
          <a:xfrm>
            <a:off x="9595961" y="3954542"/>
            <a:ext cx="2006441" cy="313492"/>
          </a:xfrm>
          <a:prstGeom prst="rect">
            <a:avLst/>
          </a:prstGeom>
          <a:noFill/>
          <a:ln/>
        </p:spPr>
        <p:txBody>
          <a:bodyPr wrap="none" rtlCol="0" anchor="t"/>
          <a:lstStyle/>
          <a:p>
            <a:pPr marL="0" indent="0">
              <a:lnSpc>
                <a:spcPts val="2469"/>
              </a:lnSpc>
              <a:buNone/>
            </a:pPr>
            <a:r>
              <a:rPr lang="en-US" sz="1975" b="1" kern="0" spc="-39" dirty="0">
                <a:solidFill>
                  <a:srgbClr val="272525"/>
                </a:solidFill>
                <a:latin typeface="adonis-web" pitchFamily="34" charset="0"/>
                <a:ea typeface="adonis-web" pitchFamily="34" charset="-122"/>
                <a:cs typeface="adonis-web" pitchFamily="34" charset="-120"/>
              </a:rPr>
              <a:t>so that</a:t>
            </a:r>
            <a:endParaRPr lang="en-US" sz="1975" dirty="0"/>
          </a:p>
        </p:txBody>
      </p:sp>
      <p:sp>
        <p:nvSpPr>
          <p:cNvPr id="28" name="Text 24"/>
          <p:cNvSpPr/>
          <p:nvPr/>
        </p:nvSpPr>
        <p:spPr>
          <a:xfrm>
            <a:off x="9595961" y="4468654"/>
            <a:ext cx="2204323" cy="320992"/>
          </a:xfrm>
          <a:prstGeom prst="rect">
            <a:avLst/>
          </a:prstGeom>
          <a:noFill/>
          <a:ln/>
        </p:spPr>
        <p:txBody>
          <a:bodyPr wrap="none" rtlCol="0" anchor="t"/>
          <a:lstStyle/>
          <a:p>
            <a:pPr marL="0" indent="0">
              <a:lnSpc>
                <a:spcPts val="2528"/>
              </a:lnSpc>
              <a:buNone/>
            </a:pPr>
            <a:r>
              <a:rPr lang="en-US" sz="1580" kern="0" spc="-32" dirty="0">
                <a:solidFill>
                  <a:srgbClr val="272525"/>
                </a:solidFill>
                <a:latin typeface="Source Sans Pro" pitchFamily="34" charset="0"/>
                <a:ea typeface="Source Sans Pro" pitchFamily="34" charset="-122"/>
                <a:cs typeface="Source Sans Pro" pitchFamily="34" charset="-120"/>
              </a:rPr>
              <a:t>boosting my content's SEO.</a:t>
            </a:r>
            <a:endParaRPr lang="en-US" sz="1580" dirty="0"/>
          </a:p>
        </p:txBody>
      </p:sp>
      <p:sp>
        <p:nvSpPr>
          <p:cNvPr id="29" name="Shape 25"/>
          <p:cNvSpPr/>
          <p:nvPr/>
        </p:nvSpPr>
        <p:spPr>
          <a:xfrm>
            <a:off x="2830116" y="6134933"/>
            <a:ext cx="451366" cy="451366"/>
          </a:xfrm>
          <a:prstGeom prst="roundRect">
            <a:avLst>
              <a:gd name="adj" fmla="val 20004"/>
            </a:avLst>
          </a:prstGeom>
          <a:solidFill>
            <a:srgbClr val="F0D4F7"/>
          </a:solidFill>
          <a:ln w="12502">
            <a:solidFill>
              <a:srgbClr val="E1A9EF"/>
            </a:solidFill>
            <a:prstDash val="solid"/>
          </a:ln>
        </p:spPr>
      </p:sp>
      <p:sp>
        <p:nvSpPr>
          <p:cNvPr id="30" name="Text 26"/>
          <p:cNvSpPr/>
          <p:nvPr/>
        </p:nvSpPr>
        <p:spPr>
          <a:xfrm>
            <a:off x="2974896" y="6172438"/>
            <a:ext cx="161687" cy="376238"/>
          </a:xfrm>
          <a:prstGeom prst="rect">
            <a:avLst/>
          </a:prstGeom>
          <a:noFill/>
          <a:ln/>
        </p:spPr>
        <p:txBody>
          <a:bodyPr wrap="none" rtlCol="0" anchor="t"/>
          <a:lstStyle/>
          <a:p>
            <a:pPr marL="0" indent="0" algn="ctr">
              <a:lnSpc>
                <a:spcPts val="2962"/>
              </a:lnSpc>
              <a:buNone/>
            </a:pPr>
            <a:r>
              <a:rPr lang="en-US" sz="2370" b="1" kern="0" spc="-47" dirty="0">
                <a:solidFill>
                  <a:srgbClr val="272525"/>
                </a:solidFill>
                <a:latin typeface="adonis-web" pitchFamily="34" charset="0"/>
                <a:ea typeface="adonis-web" pitchFamily="34" charset="-122"/>
                <a:cs typeface="adonis-web" pitchFamily="34" charset="-120"/>
              </a:rPr>
              <a:t>1</a:t>
            </a:r>
            <a:endParaRPr lang="en-US" sz="2370" dirty="0"/>
          </a:p>
        </p:txBody>
      </p:sp>
      <p:sp>
        <p:nvSpPr>
          <p:cNvPr id="31" name="Text 27"/>
          <p:cNvSpPr/>
          <p:nvPr/>
        </p:nvSpPr>
        <p:spPr>
          <a:xfrm>
            <a:off x="3482102" y="6203871"/>
            <a:ext cx="2006441" cy="313492"/>
          </a:xfrm>
          <a:prstGeom prst="rect">
            <a:avLst/>
          </a:prstGeom>
          <a:noFill/>
          <a:ln/>
        </p:spPr>
        <p:txBody>
          <a:bodyPr wrap="none" rtlCol="0" anchor="t"/>
          <a:lstStyle/>
          <a:p>
            <a:pPr marL="0" indent="0">
              <a:lnSpc>
                <a:spcPts val="2469"/>
              </a:lnSpc>
              <a:buNone/>
            </a:pPr>
            <a:r>
              <a:rPr lang="en-US" sz="1975" b="1" kern="0" spc="-39" dirty="0">
                <a:solidFill>
                  <a:srgbClr val="272525"/>
                </a:solidFill>
                <a:latin typeface="adonis-web" pitchFamily="34" charset="0"/>
                <a:ea typeface="adonis-web" pitchFamily="34" charset="-122"/>
                <a:cs typeface="adonis-web" pitchFamily="34" charset="-120"/>
              </a:rPr>
              <a:t>As a blogger</a:t>
            </a:r>
            <a:endParaRPr lang="en-US" sz="1975" dirty="0"/>
          </a:p>
        </p:txBody>
      </p:sp>
      <p:sp>
        <p:nvSpPr>
          <p:cNvPr id="32" name="Shape 28"/>
          <p:cNvSpPr/>
          <p:nvPr/>
        </p:nvSpPr>
        <p:spPr>
          <a:xfrm>
            <a:off x="5887045" y="6134933"/>
            <a:ext cx="451366" cy="451366"/>
          </a:xfrm>
          <a:prstGeom prst="roundRect">
            <a:avLst>
              <a:gd name="adj" fmla="val 20004"/>
            </a:avLst>
          </a:prstGeom>
          <a:solidFill>
            <a:srgbClr val="F0D4F7"/>
          </a:solidFill>
          <a:ln w="12502">
            <a:solidFill>
              <a:srgbClr val="E1A9EF"/>
            </a:solidFill>
            <a:prstDash val="solid"/>
          </a:ln>
        </p:spPr>
      </p:sp>
      <p:sp>
        <p:nvSpPr>
          <p:cNvPr id="33" name="Text 29"/>
          <p:cNvSpPr/>
          <p:nvPr/>
        </p:nvSpPr>
        <p:spPr>
          <a:xfrm>
            <a:off x="6031825" y="6172438"/>
            <a:ext cx="161687" cy="376238"/>
          </a:xfrm>
          <a:prstGeom prst="rect">
            <a:avLst/>
          </a:prstGeom>
          <a:noFill/>
          <a:ln/>
        </p:spPr>
        <p:txBody>
          <a:bodyPr wrap="none" rtlCol="0" anchor="t"/>
          <a:lstStyle/>
          <a:p>
            <a:pPr marL="0" indent="0" algn="ctr">
              <a:lnSpc>
                <a:spcPts val="2962"/>
              </a:lnSpc>
              <a:buNone/>
            </a:pPr>
            <a:r>
              <a:rPr lang="en-US" sz="2370" b="1" kern="0" spc="-47" dirty="0">
                <a:solidFill>
                  <a:srgbClr val="272525"/>
                </a:solidFill>
                <a:latin typeface="adonis-web" pitchFamily="34" charset="0"/>
                <a:ea typeface="adonis-web" pitchFamily="34" charset="-122"/>
                <a:cs typeface="adonis-web" pitchFamily="34" charset="-120"/>
              </a:rPr>
              <a:t>2</a:t>
            </a:r>
            <a:endParaRPr lang="en-US" sz="2370" dirty="0"/>
          </a:p>
        </p:txBody>
      </p:sp>
      <p:sp>
        <p:nvSpPr>
          <p:cNvPr id="34" name="Text 30"/>
          <p:cNvSpPr/>
          <p:nvPr/>
        </p:nvSpPr>
        <p:spPr>
          <a:xfrm>
            <a:off x="6539032" y="6203871"/>
            <a:ext cx="2006441" cy="313492"/>
          </a:xfrm>
          <a:prstGeom prst="rect">
            <a:avLst/>
          </a:prstGeom>
          <a:noFill/>
          <a:ln/>
        </p:spPr>
        <p:txBody>
          <a:bodyPr wrap="none" rtlCol="0" anchor="t"/>
          <a:lstStyle/>
          <a:p>
            <a:pPr marL="0" indent="0">
              <a:lnSpc>
                <a:spcPts val="2469"/>
              </a:lnSpc>
              <a:buNone/>
            </a:pPr>
            <a:r>
              <a:rPr lang="en-US" sz="1975" b="1" kern="0" spc="-39" dirty="0">
                <a:solidFill>
                  <a:srgbClr val="272525"/>
                </a:solidFill>
                <a:latin typeface="adonis-web" pitchFamily="34" charset="0"/>
                <a:ea typeface="adonis-web" pitchFamily="34" charset="-122"/>
                <a:cs typeface="adonis-web" pitchFamily="34" charset="-120"/>
              </a:rPr>
              <a:t>I want to</a:t>
            </a:r>
            <a:endParaRPr lang="en-US" sz="1975" dirty="0"/>
          </a:p>
        </p:txBody>
      </p:sp>
      <p:sp>
        <p:nvSpPr>
          <p:cNvPr id="35" name="Text 31"/>
          <p:cNvSpPr/>
          <p:nvPr/>
        </p:nvSpPr>
        <p:spPr>
          <a:xfrm>
            <a:off x="6539032" y="6717982"/>
            <a:ext cx="2204323" cy="962978"/>
          </a:xfrm>
          <a:prstGeom prst="rect">
            <a:avLst/>
          </a:prstGeom>
          <a:noFill/>
          <a:ln/>
        </p:spPr>
        <p:txBody>
          <a:bodyPr wrap="square" rtlCol="0" anchor="t"/>
          <a:lstStyle/>
          <a:p>
            <a:pPr marL="0" indent="0" algn="just">
              <a:lnSpc>
                <a:spcPts val="2528"/>
              </a:lnSpc>
              <a:buNone/>
            </a:pPr>
            <a:r>
              <a:rPr lang="en-US" sz="1580" kern="0" spc="-32" dirty="0">
                <a:solidFill>
                  <a:srgbClr val="272525"/>
                </a:solidFill>
                <a:latin typeface="Source Sans Pro" pitchFamily="34" charset="0"/>
                <a:ea typeface="Source Sans Pro" pitchFamily="34" charset="-122"/>
                <a:cs typeface="Source Sans Pro" pitchFamily="34" charset="-120"/>
              </a:rPr>
              <a:t>I want to contrast my material to the top 10 keyword search results.</a:t>
            </a:r>
            <a:endParaRPr lang="en-US" sz="1580" dirty="0"/>
          </a:p>
        </p:txBody>
      </p:sp>
      <p:sp>
        <p:nvSpPr>
          <p:cNvPr id="36" name="Shape 32"/>
          <p:cNvSpPr/>
          <p:nvPr/>
        </p:nvSpPr>
        <p:spPr>
          <a:xfrm>
            <a:off x="8943975" y="6134933"/>
            <a:ext cx="451366" cy="451366"/>
          </a:xfrm>
          <a:prstGeom prst="roundRect">
            <a:avLst>
              <a:gd name="adj" fmla="val 20004"/>
            </a:avLst>
          </a:prstGeom>
          <a:solidFill>
            <a:srgbClr val="F0D4F7"/>
          </a:solidFill>
          <a:ln w="12502">
            <a:solidFill>
              <a:srgbClr val="E1A9EF"/>
            </a:solidFill>
            <a:prstDash val="solid"/>
          </a:ln>
        </p:spPr>
      </p:sp>
      <p:sp>
        <p:nvSpPr>
          <p:cNvPr id="37" name="Text 33"/>
          <p:cNvSpPr/>
          <p:nvPr/>
        </p:nvSpPr>
        <p:spPr>
          <a:xfrm>
            <a:off x="9088755" y="6172438"/>
            <a:ext cx="161687" cy="376238"/>
          </a:xfrm>
          <a:prstGeom prst="rect">
            <a:avLst/>
          </a:prstGeom>
          <a:noFill/>
          <a:ln/>
        </p:spPr>
        <p:txBody>
          <a:bodyPr wrap="none" rtlCol="0" anchor="t"/>
          <a:lstStyle/>
          <a:p>
            <a:pPr marL="0" indent="0" algn="ctr">
              <a:lnSpc>
                <a:spcPts val="2962"/>
              </a:lnSpc>
              <a:buNone/>
            </a:pPr>
            <a:r>
              <a:rPr lang="en-US" sz="2370" b="1" kern="0" spc="-47" dirty="0">
                <a:solidFill>
                  <a:srgbClr val="272525"/>
                </a:solidFill>
                <a:latin typeface="adonis-web" pitchFamily="34" charset="0"/>
                <a:ea typeface="adonis-web" pitchFamily="34" charset="-122"/>
                <a:cs typeface="adonis-web" pitchFamily="34" charset="-120"/>
              </a:rPr>
              <a:t>3</a:t>
            </a:r>
            <a:endParaRPr lang="en-US" sz="2370" dirty="0"/>
          </a:p>
        </p:txBody>
      </p:sp>
      <p:sp>
        <p:nvSpPr>
          <p:cNvPr id="38" name="Text 34"/>
          <p:cNvSpPr/>
          <p:nvPr/>
        </p:nvSpPr>
        <p:spPr>
          <a:xfrm>
            <a:off x="9595961" y="6203871"/>
            <a:ext cx="2006441" cy="313492"/>
          </a:xfrm>
          <a:prstGeom prst="rect">
            <a:avLst/>
          </a:prstGeom>
          <a:noFill/>
          <a:ln/>
        </p:spPr>
        <p:txBody>
          <a:bodyPr wrap="none" rtlCol="0" anchor="t"/>
          <a:lstStyle/>
          <a:p>
            <a:pPr marL="0" indent="0">
              <a:lnSpc>
                <a:spcPts val="2469"/>
              </a:lnSpc>
              <a:buNone/>
            </a:pPr>
            <a:r>
              <a:rPr lang="en-US" sz="1975" b="1" kern="0" spc="-39" dirty="0">
                <a:solidFill>
                  <a:srgbClr val="272525"/>
                </a:solidFill>
                <a:latin typeface="adonis-web" pitchFamily="34" charset="0"/>
                <a:ea typeface="adonis-web" pitchFamily="34" charset="-122"/>
                <a:cs typeface="adonis-web" pitchFamily="34" charset="-120"/>
              </a:rPr>
              <a:t>so that</a:t>
            </a:r>
            <a:endParaRPr lang="en-US" sz="1975" dirty="0"/>
          </a:p>
        </p:txBody>
      </p:sp>
      <p:sp>
        <p:nvSpPr>
          <p:cNvPr id="39" name="Text 35"/>
          <p:cNvSpPr/>
          <p:nvPr/>
        </p:nvSpPr>
        <p:spPr>
          <a:xfrm>
            <a:off x="9595961" y="6717982"/>
            <a:ext cx="2204323" cy="962978"/>
          </a:xfrm>
          <a:prstGeom prst="rect">
            <a:avLst/>
          </a:prstGeom>
          <a:noFill/>
          <a:ln/>
        </p:spPr>
        <p:txBody>
          <a:bodyPr wrap="square" rtlCol="0" anchor="t"/>
          <a:lstStyle/>
          <a:p>
            <a:pPr marL="0" indent="0" algn="just">
              <a:lnSpc>
                <a:spcPts val="2528"/>
              </a:lnSpc>
              <a:buNone/>
            </a:pPr>
            <a:r>
              <a:rPr lang="en-US" sz="1580" kern="0" spc="-32" dirty="0">
                <a:solidFill>
                  <a:srgbClr val="272525"/>
                </a:solidFill>
                <a:latin typeface="Source Sans Pro" pitchFamily="34" charset="0"/>
                <a:ea typeface="Source Sans Pro" pitchFamily="34" charset="-122"/>
                <a:cs typeface="Source Sans Pro" pitchFamily="34" charset="-120"/>
              </a:rPr>
              <a:t>provide feedback on my content approach and areas for development.</a:t>
            </a:r>
            <a:endParaRPr lang="en-US" sz="1580" dirty="0"/>
          </a:p>
        </p:txBody>
      </p:sp>
      <p:pic>
        <p:nvPicPr>
          <p:cNvPr id="4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extLst>
      <p:ext uri="{BB962C8B-B14F-4D97-AF65-F5344CB8AC3E}">
        <p14:creationId xmlns:p14="http://schemas.microsoft.com/office/powerpoint/2010/main" val="2907228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692">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80917" y="752951"/>
            <a:ext cx="4391025" cy="686038"/>
          </a:xfrm>
          <a:prstGeom prst="rect">
            <a:avLst/>
          </a:prstGeom>
          <a:noFill/>
          <a:ln/>
        </p:spPr>
        <p:txBody>
          <a:bodyPr wrap="none" rtlCol="0" anchor="t"/>
          <a:lstStyle/>
          <a:p>
            <a:pPr marL="0" indent="0">
              <a:lnSpc>
                <a:spcPts val="5402"/>
              </a:lnSpc>
              <a:buNone/>
            </a:pPr>
            <a:r>
              <a:rPr lang="en-US" sz="4322" b="1" kern="0" spc="-86" dirty="0">
                <a:solidFill>
                  <a:srgbClr val="000000"/>
                </a:solidFill>
                <a:latin typeface="adonis-web" pitchFamily="34" charset="0"/>
                <a:ea typeface="adonis-web" pitchFamily="34" charset="-122"/>
                <a:cs typeface="adonis-web" pitchFamily="34" charset="-120"/>
              </a:rPr>
              <a:t>Prioritizing error handling</a:t>
            </a:r>
            <a:endParaRPr lang="en-US" sz="4322" dirty="0"/>
          </a:p>
        </p:txBody>
      </p:sp>
      <p:sp>
        <p:nvSpPr>
          <p:cNvPr id="6" name="Shape 2"/>
          <p:cNvSpPr/>
          <p:nvPr/>
        </p:nvSpPr>
        <p:spPr>
          <a:xfrm>
            <a:off x="4788337" y="1768316"/>
            <a:ext cx="43815" cy="5708333"/>
          </a:xfrm>
          <a:prstGeom prst="rect">
            <a:avLst/>
          </a:prstGeom>
          <a:solidFill>
            <a:srgbClr val="E1A9EF"/>
          </a:solidFill>
          <a:ln/>
        </p:spPr>
      </p:sp>
      <p:sp>
        <p:nvSpPr>
          <p:cNvPr id="7" name="Shape 3"/>
          <p:cNvSpPr/>
          <p:nvPr/>
        </p:nvSpPr>
        <p:spPr>
          <a:xfrm>
            <a:off x="5057239" y="2164794"/>
            <a:ext cx="768429" cy="43815"/>
          </a:xfrm>
          <a:prstGeom prst="rect">
            <a:avLst/>
          </a:prstGeom>
          <a:solidFill>
            <a:srgbClr val="E1A9EF"/>
          </a:solidFill>
          <a:ln/>
        </p:spPr>
      </p:sp>
      <p:sp>
        <p:nvSpPr>
          <p:cNvPr id="8" name="Shape 4"/>
          <p:cNvSpPr/>
          <p:nvPr/>
        </p:nvSpPr>
        <p:spPr>
          <a:xfrm>
            <a:off x="4563249" y="1939766"/>
            <a:ext cx="493990" cy="493990"/>
          </a:xfrm>
          <a:prstGeom prst="roundRect">
            <a:avLst>
              <a:gd name="adj" fmla="val 20000"/>
            </a:avLst>
          </a:prstGeom>
          <a:solidFill>
            <a:srgbClr val="F0D4F7"/>
          </a:solidFill>
          <a:ln w="13692">
            <a:solidFill>
              <a:srgbClr val="E1A9EF"/>
            </a:solidFill>
            <a:prstDash val="solid"/>
          </a:ln>
        </p:spPr>
      </p:sp>
      <p:sp>
        <p:nvSpPr>
          <p:cNvPr id="9" name="Text 5"/>
          <p:cNvSpPr/>
          <p:nvPr/>
        </p:nvSpPr>
        <p:spPr>
          <a:xfrm>
            <a:off x="4722078" y="1980962"/>
            <a:ext cx="176332" cy="411599"/>
          </a:xfrm>
          <a:prstGeom prst="rect">
            <a:avLst/>
          </a:prstGeom>
          <a:noFill/>
          <a:ln/>
        </p:spPr>
        <p:txBody>
          <a:bodyPr wrap="none" rtlCol="0" anchor="t"/>
          <a:lstStyle/>
          <a:p>
            <a:pPr marL="0" indent="0" algn="ctr">
              <a:lnSpc>
                <a:spcPts val="3241"/>
              </a:lnSpc>
              <a:buNone/>
            </a:pPr>
            <a:r>
              <a:rPr lang="en-US" sz="2593" b="1" kern="0" spc="-52" dirty="0">
                <a:solidFill>
                  <a:srgbClr val="272525"/>
                </a:solidFill>
                <a:latin typeface="adonis-web" pitchFamily="34" charset="0"/>
                <a:ea typeface="adonis-web" pitchFamily="34" charset="-122"/>
                <a:cs typeface="adonis-web" pitchFamily="34" charset="-120"/>
              </a:rPr>
              <a:t>1</a:t>
            </a:r>
            <a:endParaRPr lang="en-US" sz="2593" dirty="0"/>
          </a:p>
        </p:txBody>
      </p:sp>
      <p:sp>
        <p:nvSpPr>
          <p:cNvPr id="10" name="Text 6"/>
          <p:cNvSpPr/>
          <p:nvPr/>
        </p:nvSpPr>
        <p:spPr>
          <a:xfrm>
            <a:off x="6017776" y="1987868"/>
            <a:ext cx="3315653" cy="343019"/>
          </a:xfrm>
          <a:prstGeom prst="rect">
            <a:avLst/>
          </a:prstGeom>
          <a:noFill/>
          <a:ln/>
        </p:spPr>
        <p:txBody>
          <a:bodyPr wrap="none" rtlCol="0" anchor="t"/>
          <a:lstStyle/>
          <a:p>
            <a:pPr marL="0" indent="0" algn="l">
              <a:lnSpc>
                <a:spcPts val="2701"/>
              </a:lnSpc>
              <a:buNone/>
            </a:pPr>
            <a:r>
              <a:rPr lang="en-US" sz="2161" b="1" kern="0" spc="-43" dirty="0">
                <a:solidFill>
                  <a:srgbClr val="272525"/>
                </a:solidFill>
                <a:latin typeface="adonis-web" pitchFamily="34" charset="0"/>
                <a:ea typeface="adonis-web" pitchFamily="34" charset="-122"/>
                <a:cs typeface="adonis-web" pitchFamily="34" charset="-120"/>
              </a:rPr>
              <a:t>High Priority: Error Handling</a:t>
            </a:r>
            <a:endParaRPr lang="en-US" sz="2161" dirty="0"/>
          </a:p>
        </p:txBody>
      </p:sp>
      <p:sp>
        <p:nvSpPr>
          <p:cNvPr id="11" name="Text 7"/>
          <p:cNvSpPr/>
          <p:nvPr/>
        </p:nvSpPr>
        <p:spPr>
          <a:xfrm>
            <a:off x="6017776" y="2550438"/>
            <a:ext cx="7789307" cy="702469"/>
          </a:xfrm>
          <a:prstGeom prst="rect">
            <a:avLst/>
          </a:prstGeom>
          <a:noFill/>
          <a:ln/>
        </p:spPr>
        <p:txBody>
          <a:bodyPr wrap="square" rtlCol="0" anchor="t"/>
          <a:lstStyle/>
          <a:p>
            <a:pPr marL="0" indent="0" algn="just">
              <a:lnSpc>
                <a:spcPts val="2766"/>
              </a:lnSpc>
              <a:buNone/>
            </a:pPr>
            <a:r>
              <a:rPr lang="en-US" sz="1729" kern="0" spc="-35" dirty="0">
                <a:solidFill>
                  <a:srgbClr val="272525"/>
                </a:solidFill>
                <a:latin typeface="Source Sans Pro" pitchFamily="34" charset="0"/>
                <a:ea typeface="Source Sans Pro" pitchFamily="34" charset="-122"/>
                <a:cs typeface="Source Sans Pro" pitchFamily="34" charset="-120"/>
              </a:rPr>
              <a:t>The code should have full error handling to handle problems like failed web calls, missing data, or failures in an orderly way. This makes the script strong and user-friendly..</a:t>
            </a:r>
            <a:endParaRPr lang="en-US" sz="1729" dirty="0"/>
          </a:p>
        </p:txBody>
      </p:sp>
      <p:sp>
        <p:nvSpPr>
          <p:cNvPr id="12" name="Shape 8"/>
          <p:cNvSpPr/>
          <p:nvPr/>
        </p:nvSpPr>
        <p:spPr>
          <a:xfrm>
            <a:off x="5057239" y="4140756"/>
            <a:ext cx="768429" cy="43815"/>
          </a:xfrm>
          <a:prstGeom prst="rect">
            <a:avLst/>
          </a:prstGeom>
          <a:solidFill>
            <a:srgbClr val="E1A9EF"/>
          </a:solidFill>
          <a:ln/>
        </p:spPr>
      </p:sp>
      <p:sp>
        <p:nvSpPr>
          <p:cNvPr id="13" name="Shape 9"/>
          <p:cNvSpPr/>
          <p:nvPr/>
        </p:nvSpPr>
        <p:spPr>
          <a:xfrm>
            <a:off x="4563249" y="3915728"/>
            <a:ext cx="493990" cy="493990"/>
          </a:xfrm>
          <a:prstGeom prst="roundRect">
            <a:avLst>
              <a:gd name="adj" fmla="val 20000"/>
            </a:avLst>
          </a:prstGeom>
          <a:solidFill>
            <a:srgbClr val="F0D4F7"/>
          </a:solidFill>
          <a:ln w="13692">
            <a:solidFill>
              <a:srgbClr val="E1A9EF"/>
            </a:solidFill>
            <a:prstDash val="solid"/>
          </a:ln>
        </p:spPr>
      </p:sp>
      <p:sp>
        <p:nvSpPr>
          <p:cNvPr id="14" name="Text 10"/>
          <p:cNvSpPr/>
          <p:nvPr/>
        </p:nvSpPr>
        <p:spPr>
          <a:xfrm>
            <a:off x="4722078" y="3956923"/>
            <a:ext cx="176332" cy="411599"/>
          </a:xfrm>
          <a:prstGeom prst="rect">
            <a:avLst/>
          </a:prstGeom>
          <a:noFill/>
          <a:ln/>
        </p:spPr>
        <p:txBody>
          <a:bodyPr wrap="none" rtlCol="0" anchor="t"/>
          <a:lstStyle/>
          <a:p>
            <a:pPr marL="0" indent="0" algn="ctr">
              <a:lnSpc>
                <a:spcPts val="3241"/>
              </a:lnSpc>
              <a:buNone/>
            </a:pPr>
            <a:r>
              <a:rPr lang="en-US" sz="2593" b="1" kern="0" spc="-52" dirty="0">
                <a:solidFill>
                  <a:srgbClr val="272525"/>
                </a:solidFill>
                <a:latin typeface="adonis-web" pitchFamily="34" charset="0"/>
                <a:ea typeface="adonis-web" pitchFamily="34" charset="-122"/>
                <a:cs typeface="adonis-web" pitchFamily="34" charset="-120"/>
              </a:rPr>
              <a:t>2</a:t>
            </a:r>
            <a:endParaRPr lang="en-US" sz="2593" dirty="0"/>
          </a:p>
        </p:txBody>
      </p:sp>
      <p:sp>
        <p:nvSpPr>
          <p:cNvPr id="15" name="Text 11"/>
          <p:cNvSpPr/>
          <p:nvPr/>
        </p:nvSpPr>
        <p:spPr>
          <a:xfrm>
            <a:off x="6017776" y="3963829"/>
            <a:ext cx="5524738" cy="343019"/>
          </a:xfrm>
          <a:prstGeom prst="rect">
            <a:avLst/>
          </a:prstGeom>
          <a:noFill/>
          <a:ln/>
        </p:spPr>
        <p:txBody>
          <a:bodyPr wrap="none" rtlCol="0" anchor="t"/>
          <a:lstStyle/>
          <a:p>
            <a:pPr marL="0" indent="0" algn="l">
              <a:lnSpc>
                <a:spcPts val="2701"/>
              </a:lnSpc>
              <a:buNone/>
            </a:pPr>
            <a:r>
              <a:rPr lang="en-US" sz="2161" b="1" kern="0" spc="-43" dirty="0">
                <a:solidFill>
                  <a:srgbClr val="272525"/>
                </a:solidFill>
                <a:latin typeface="adonis-web" pitchFamily="34" charset="0"/>
                <a:ea typeface="adonis-web" pitchFamily="34" charset="-122"/>
                <a:cs typeface="adonis-web" pitchFamily="34" charset="-120"/>
              </a:rPr>
              <a:t>Medium Priority: Comments and Documentation</a:t>
            </a:r>
            <a:endParaRPr lang="en-US" sz="2161" dirty="0"/>
          </a:p>
        </p:txBody>
      </p:sp>
      <p:sp>
        <p:nvSpPr>
          <p:cNvPr id="16" name="Text 12"/>
          <p:cNvSpPr/>
          <p:nvPr/>
        </p:nvSpPr>
        <p:spPr>
          <a:xfrm>
            <a:off x="6017776" y="4526399"/>
            <a:ext cx="7789307" cy="702469"/>
          </a:xfrm>
          <a:prstGeom prst="rect">
            <a:avLst/>
          </a:prstGeom>
          <a:noFill/>
          <a:ln/>
        </p:spPr>
        <p:txBody>
          <a:bodyPr wrap="square" rtlCol="0" anchor="t"/>
          <a:lstStyle/>
          <a:p>
            <a:pPr marL="0" indent="0" algn="just">
              <a:lnSpc>
                <a:spcPts val="2766"/>
              </a:lnSpc>
              <a:buNone/>
            </a:pPr>
            <a:r>
              <a:rPr lang="en-US" sz="1729" kern="0" spc="-35" dirty="0">
                <a:solidFill>
                  <a:srgbClr val="272525"/>
                </a:solidFill>
                <a:latin typeface="Source Sans Pro" pitchFamily="34" charset="0"/>
                <a:ea typeface="Source Sans Pro" pitchFamily="34" charset="-122"/>
                <a:cs typeface="Source Sans Pro" pitchFamily="34" charset="-120"/>
              </a:rPr>
              <a:t>Commenting and documenting code improves readability and maintainability. Function descriptions, variable use, and a script summary are needed.</a:t>
            </a:r>
            <a:endParaRPr lang="en-US" sz="1729" dirty="0"/>
          </a:p>
        </p:txBody>
      </p:sp>
      <p:sp>
        <p:nvSpPr>
          <p:cNvPr id="17" name="Shape 13"/>
          <p:cNvSpPr/>
          <p:nvPr/>
        </p:nvSpPr>
        <p:spPr>
          <a:xfrm>
            <a:off x="5057239" y="6116717"/>
            <a:ext cx="768429" cy="43815"/>
          </a:xfrm>
          <a:prstGeom prst="rect">
            <a:avLst/>
          </a:prstGeom>
          <a:solidFill>
            <a:srgbClr val="E1A9EF"/>
          </a:solidFill>
          <a:ln/>
        </p:spPr>
      </p:sp>
      <p:sp>
        <p:nvSpPr>
          <p:cNvPr id="18" name="Shape 14"/>
          <p:cNvSpPr/>
          <p:nvPr/>
        </p:nvSpPr>
        <p:spPr>
          <a:xfrm>
            <a:off x="4563249" y="5891689"/>
            <a:ext cx="493990" cy="493990"/>
          </a:xfrm>
          <a:prstGeom prst="roundRect">
            <a:avLst>
              <a:gd name="adj" fmla="val 20000"/>
            </a:avLst>
          </a:prstGeom>
          <a:solidFill>
            <a:srgbClr val="F0D4F7"/>
          </a:solidFill>
          <a:ln w="13692">
            <a:solidFill>
              <a:srgbClr val="E1A9EF"/>
            </a:solidFill>
            <a:prstDash val="solid"/>
          </a:ln>
        </p:spPr>
      </p:sp>
      <p:sp>
        <p:nvSpPr>
          <p:cNvPr id="19" name="Text 15"/>
          <p:cNvSpPr/>
          <p:nvPr/>
        </p:nvSpPr>
        <p:spPr>
          <a:xfrm>
            <a:off x="4722078" y="5932884"/>
            <a:ext cx="176332" cy="411599"/>
          </a:xfrm>
          <a:prstGeom prst="rect">
            <a:avLst/>
          </a:prstGeom>
          <a:noFill/>
          <a:ln/>
        </p:spPr>
        <p:txBody>
          <a:bodyPr wrap="none" rtlCol="0" anchor="t"/>
          <a:lstStyle/>
          <a:p>
            <a:pPr marL="0" indent="0" algn="ctr">
              <a:lnSpc>
                <a:spcPts val="3241"/>
              </a:lnSpc>
              <a:buNone/>
            </a:pPr>
            <a:r>
              <a:rPr lang="en-US" sz="2593" b="1" kern="0" spc="-52" dirty="0">
                <a:solidFill>
                  <a:srgbClr val="272525"/>
                </a:solidFill>
                <a:latin typeface="adonis-web" pitchFamily="34" charset="0"/>
                <a:ea typeface="adonis-web" pitchFamily="34" charset="-122"/>
                <a:cs typeface="adonis-web" pitchFamily="34" charset="-120"/>
              </a:rPr>
              <a:t>3</a:t>
            </a:r>
            <a:endParaRPr lang="en-US" sz="2593" dirty="0"/>
          </a:p>
        </p:txBody>
      </p:sp>
      <p:sp>
        <p:nvSpPr>
          <p:cNvPr id="20" name="Text 16"/>
          <p:cNvSpPr/>
          <p:nvPr/>
        </p:nvSpPr>
        <p:spPr>
          <a:xfrm>
            <a:off x="6017776" y="5939790"/>
            <a:ext cx="3376612" cy="343019"/>
          </a:xfrm>
          <a:prstGeom prst="rect">
            <a:avLst/>
          </a:prstGeom>
          <a:noFill/>
          <a:ln/>
        </p:spPr>
        <p:txBody>
          <a:bodyPr wrap="none" rtlCol="0" anchor="t"/>
          <a:lstStyle/>
          <a:p>
            <a:pPr marL="0" indent="0" algn="l">
              <a:lnSpc>
                <a:spcPts val="2701"/>
              </a:lnSpc>
              <a:buNone/>
            </a:pPr>
            <a:r>
              <a:rPr lang="en-US" sz="2161" b="1" kern="0" spc="-43" dirty="0">
                <a:solidFill>
                  <a:srgbClr val="272525"/>
                </a:solidFill>
                <a:latin typeface="adonis-web" pitchFamily="34" charset="0"/>
                <a:ea typeface="adonis-web" pitchFamily="34" charset="-122"/>
                <a:cs typeface="adonis-web" pitchFamily="34" charset="-120"/>
              </a:rPr>
              <a:t>Low Priority: Presenting Data</a:t>
            </a:r>
            <a:endParaRPr lang="en-US" sz="2161" dirty="0"/>
          </a:p>
        </p:txBody>
      </p:sp>
      <p:sp>
        <p:nvSpPr>
          <p:cNvPr id="21" name="Text 17"/>
          <p:cNvSpPr/>
          <p:nvPr/>
        </p:nvSpPr>
        <p:spPr>
          <a:xfrm>
            <a:off x="6017776" y="6502360"/>
            <a:ext cx="7789307" cy="702469"/>
          </a:xfrm>
          <a:prstGeom prst="rect">
            <a:avLst/>
          </a:prstGeom>
          <a:noFill/>
          <a:ln/>
        </p:spPr>
        <p:txBody>
          <a:bodyPr wrap="square" rtlCol="0" anchor="t"/>
          <a:lstStyle/>
          <a:p>
            <a:pPr marL="0" indent="0" algn="just">
              <a:lnSpc>
                <a:spcPts val="2766"/>
              </a:lnSpc>
              <a:buNone/>
            </a:pPr>
            <a:r>
              <a:rPr lang="en-US" sz="1729" kern="0" spc="-35" dirty="0">
                <a:solidFill>
                  <a:srgbClr val="272525"/>
                </a:solidFill>
                <a:latin typeface="Source Sans Pro" pitchFamily="34" charset="0"/>
                <a:ea typeface="Source Sans Pro" pitchFamily="34" charset="-122"/>
                <a:cs typeface="Source Sans Pro" pitchFamily="34" charset="-120"/>
              </a:rPr>
              <a:t>SEO scores and search results are calculated by the script but not shown. Improving results display, maybe in a user-friendly style, would boost tool value...</a:t>
            </a:r>
            <a:endParaRPr lang="en-US" sz="1729" dirty="0"/>
          </a:p>
        </p:txBody>
      </p:sp>
      <p:pic>
        <p:nvPicPr>
          <p:cNvPr id="2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682163"/>
          </a:xfrm>
          <a:prstGeom prst="rect">
            <a:avLst/>
          </a:prstGeom>
          <a:solidFill>
            <a:srgbClr val="FFFFFF">
              <a:alpha val="75000"/>
            </a:srgbClr>
          </a:solidFill>
          <a:ln w="9644">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9682163"/>
          </a:xfrm>
          <a:prstGeom prst="rect">
            <a:avLst/>
          </a:prstGeom>
        </p:spPr>
      </p:pic>
      <p:sp>
        <p:nvSpPr>
          <p:cNvPr id="5" name="Shape 1"/>
          <p:cNvSpPr/>
          <p:nvPr/>
        </p:nvSpPr>
        <p:spPr>
          <a:xfrm>
            <a:off x="0" y="0"/>
            <a:ext cx="14630400" cy="9682163"/>
          </a:xfrm>
          <a:prstGeom prst="rect">
            <a:avLst/>
          </a:prstGeom>
          <a:solidFill>
            <a:srgbClr val="FFFFFF">
              <a:alpha val="85000"/>
            </a:srgbClr>
          </a:solidFill>
          <a:ln/>
        </p:spPr>
      </p:sp>
      <p:sp>
        <p:nvSpPr>
          <p:cNvPr id="6" name="Text 2"/>
          <p:cNvSpPr/>
          <p:nvPr/>
        </p:nvSpPr>
        <p:spPr>
          <a:xfrm>
            <a:off x="3838456" y="427673"/>
            <a:ext cx="5998845" cy="486013"/>
          </a:xfrm>
          <a:prstGeom prst="rect">
            <a:avLst/>
          </a:prstGeom>
          <a:noFill/>
          <a:ln/>
        </p:spPr>
        <p:txBody>
          <a:bodyPr wrap="none" rtlCol="0" anchor="t"/>
          <a:lstStyle/>
          <a:p>
            <a:pPr marL="0" indent="0">
              <a:lnSpc>
                <a:spcPts val="3827"/>
              </a:lnSpc>
              <a:buNone/>
            </a:pPr>
            <a:r>
              <a:rPr lang="en-US" sz="3062" b="1" kern="0" spc="-61" dirty="0">
                <a:solidFill>
                  <a:srgbClr val="000000"/>
                </a:solidFill>
                <a:latin typeface="adonis-web" pitchFamily="34" charset="0"/>
                <a:ea typeface="adonis-web" pitchFamily="34" charset="-122"/>
                <a:cs typeface="adonis-web" pitchFamily="34" charset="-120"/>
              </a:rPr>
              <a:t>Writing Effective Acceptance Criteria</a:t>
            </a:r>
            <a:endParaRPr lang="en-US" sz="3062" dirty="0"/>
          </a:p>
        </p:txBody>
      </p:sp>
      <p:sp>
        <p:nvSpPr>
          <p:cNvPr id="7" name="Shape 3"/>
          <p:cNvSpPr/>
          <p:nvPr/>
        </p:nvSpPr>
        <p:spPr>
          <a:xfrm>
            <a:off x="3838456" y="1268373"/>
            <a:ext cx="349925" cy="349925"/>
          </a:xfrm>
          <a:prstGeom prst="roundRect">
            <a:avLst>
              <a:gd name="adj" fmla="val 20002"/>
            </a:avLst>
          </a:prstGeom>
          <a:solidFill>
            <a:srgbClr val="F0D4F7"/>
          </a:solidFill>
          <a:ln w="9644">
            <a:solidFill>
              <a:srgbClr val="E1A9EF"/>
            </a:solidFill>
            <a:prstDash val="solid"/>
          </a:ln>
        </p:spPr>
      </p:sp>
      <p:sp>
        <p:nvSpPr>
          <p:cNvPr id="8" name="Text 4"/>
          <p:cNvSpPr/>
          <p:nvPr/>
        </p:nvSpPr>
        <p:spPr>
          <a:xfrm>
            <a:off x="3947160" y="1297424"/>
            <a:ext cx="132517" cy="291703"/>
          </a:xfrm>
          <a:prstGeom prst="rect">
            <a:avLst/>
          </a:prstGeom>
          <a:noFill/>
          <a:ln/>
        </p:spPr>
        <p:txBody>
          <a:bodyPr wrap="none" rtlCol="0" anchor="t"/>
          <a:lstStyle/>
          <a:p>
            <a:pPr marL="0" indent="0" algn="ctr">
              <a:lnSpc>
                <a:spcPts val="2296"/>
              </a:lnSpc>
              <a:buNone/>
            </a:pPr>
            <a:r>
              <a:rPr lang="en-US" sz="1837" b="1" kern="0" spc="-37" dirty="0">
                <a:solidFill>
                  <a:srgbClr val="272525"/>
                </a:solidFill>
                <a:latin typeface="adonis-web" pitchFamily="34" charset="0"/>
                <a:ea typeface="adonis-web" pitchFamily="34" charset="-122"/>
                <a:cs typeface="adonis-web" pitchFamily="34" charset="-120"/>
              </a:rPr>
              <a:t>1</a:t>
            </a:r>
            <a:endParaRPr lang="en-US" sz="1837" dirty="0"/>
          </a:p>
        </p:txBody>
      </p:sp>
      <p:sp>
        <p:nvSpPr>
          <p:cNvPr id="9" name="Text 5"/>
          <p:cNvSpPr/>
          <p:nvPr/>
        </p:nvSpPr>
        <p:spPr>
          <a:xfrm>
            <a:off x="4343876" y="1321832"/>
            <a:ext cx="1708785" cy="486013"/>
          </a:xfrm>
          <a:prstGeom prst="rect">
            <a:avLst/>
          </a:prstGeom>
          <a:noFill/>
          <a:ln/>
        </p:spPr>
        <p:txBody>
          <a:bodyPr wrap="square" rtlCol="0" anchor="t"/>
          <a:lstStyle/>
          <a:p>
            <a:pPr marL="0" indent="0">
              <a:lnSpc>
                <a:spcPts val="1914"/>
              </a:lnSpc>
              <a:buNone/>
            </a:pPr>
            <a:r>
              <a:rPr lang="en-US" sz="1531" b="1" kern="0" spc="-31" dirty="0">
                <a:solidFill>
                  <a:srgbClr val="272525"/>
                </a:solidFill>
                <a:latin typeface="adonis-web" pitchFamily="34" charset="0"/>
                <a:ea typeface="adonis-web" pitchFamily="34" charset="-122"/>
                <a:cs typeface="adonis-web" pitchFamily="34" charset="-120"/>
              </a:rPr>
              <a:t>Given: Python code with user input</a:t>
            </a:r>
            <a:endParaRPr lang="en-US" sz="1531" dirty="0"/>
          </a:p>
        </p:txBody>
      </p:sp>
      <p:sp>
        <p:nvSpPr>
          <p:cNvPr id="10" name="Text 6"/>
          <p:cNvSpPr/>
          <p:nvPr/>
        </p:nvSpPr>
        <p:spPr>
          <a:xfrm>
            <a:off x="4343876" y="1963341"/>
            <a:ext cx="1708785" cy="248722"/>
          </a:xfrm>
          <a:prstGeom prst="rect">
            <a:avLst/>
          </a:prstGeom>
          <a:noFill/>
          <a:ln/>
        </p:spPr>
        <p:txBody>
          <a:bodyPr wrap="none" rtlCol="0" anchor="t"/>
          <a:lstStyle/>
          <a:p>
            <a:pPr marL="0" indent="0">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The script starts.</a:t>
            </a:r>
            <a:endParaRPr lang="en-US" sz="1225" dirty="0"/>
          </a:p>
        </p:txBody>
      </p:sp>
      <p:sp>
        <p:nvSpPr>
          <p:cNvPr id="11" name="Shape 7"/>
          <p:cNvSpPr/>
          <p:nvPr/>
        </p:nvSpPr>
        <p:spPr>
          <a:xfrm>
            <a:off x="6208157" y="1268373"/>
            <a:ext cx="349925" cy="349925"/>
          </a:xfrm>
          <a:prstGeom prst="roundRect">
            <a:avLst>
              <a:gd name="adj" fmla="val 20002"/>
            </a:avLst>
          </a:prstGeom>
          <a:solidFill>
            <a:srgbClr val="F0D4F7"/>
          </a:solidFill>
          <a:ln w="9644">
            <a:solidFill>
              <a:srgbClr val="E1A9EF"/>
            </a:solidFill>
            <a:prstDash val="solid"/>
          </a:ln>
        </p:spPr>
      </p:sp>
      <p:sp>
        <p:nvSpPr>
          <p:cNvPr id="12" name="Text 8"/>
          <p:cNvSpPr/>
          <p:nvPr/>
        </p:nvSpPr>
        <p:spPr>
          <a:xfrm>
            <a:off x="6316861" y="1297424"/>
            <a:ext cx="132517" cy="291703"/>
          </a:xfrm>
          <a:prstGeom prst="rect">
            <a:avLst/>
          </a:prstGeom>
          <a:noFill/>
          <a:ln/>
        </p:spPr>
        <p:txBody>
          <a:bodyPr wrap="none" rtlCol="0" anchor="t"/>
          <a:lstStyle/>
          <a:p>
            <a:pPr marL="0" indent="0" algn="ctr">
              <a:lnSpc>
                <a:spcPts val="2296"/>
              </a:lnSpc>
              <a:buNone/>
            </a:pPr>
            <a:r>
              <a:rPr lang="en-US" sz="1837" b="1" kern="0" spc="-37" dirty="0">
                <a:solidFill>
                  <a:srgbClr val="272525"/>
                </a:solidFill>
                <a:latin typeface="adonis-web" pitchFamily="34" charset="0"/>
                <a:ea typeface="adonis-web" pitchFamily="34" charset="-122"/>
                <a:cs typeface="adonis-web" pitchFamily="34" charset="-120"/>
              </a:rPr>
              <a:t>2</a:t>
            </a:r>
            <a:endParaRPr lang="en-US" sz="1837" dirty="0"/>
          </a:p>
        </p:txBody>
      </p:sp>
      <p:sp>
        <p:nvSpPr>
          <p:cNvPr id="13" name="Text 9"/>
          <p:cNvSpPr/>
          <p:nvPr/>
        </p:nvSpPr>
        <p:spPr>
          <a:xfrm>
            <a:off x="6713577" y="1321832"/>
            <a:ext cx="1708785" cy="729020"/>
          </a:xfrm>
          <a:prstGeom prst="rect">
            <a:avLst/>
          </a:prstGeom>
          <a:noFill/>
          <a:ln/>
        </p:spPr>
        <p:txBody>
          <a:bodyPr wrap="square" rtlCol="0" anchor="t"/>
          <a:lstStyle/>
          <a:p>
            <a:pPr marL="0" indent="0">
              <a:lnSpc>
                <a:spcPts val="1914"/>
              </a:lnSpc>
              <a:buNone/>
            </a:pPr>
            <a:r>
              <a:rPr lang="en-US" sz="1531" b="1" kern="0" spc="-31" dirty="0">
                <a:solidFill>
                  <a:srgbClr val="272525"/>
                </a:solidFill>
                <a:latin typeface="adonis-web" pitchFamily="34" charset="0"/>
                <a:ea typeface="adonis-web" pitchFamily="34" charset="-122"/>
                <a:cs typeface="adonis-web" pitchFamily="34" charset="-120"/>
              </a:rPr>
              <a:t>When: Running the script requires execution.</a:t>
            </a:r>
            <a:endParaRPr lang="en-US" sz="1531" dirty="0"/>
          </a:p>
        </p:txBody>
      </p:sp>
      <p:sp>
        <p:nvSpPr>
          <p:cNvPr id="14" name="Text 10"/>
          <p:cNvSpPr/>
          <p:nvPr/>
        </p:nvSpPr>
        <p:spPr>
          <a:xfrm>
            <a:off x="6713577" y="2206347"/>
            <a:ext cx="1708785" cy="497443"/>
          </a:xfrm>
          <a:prstGeom prst="rect">
            <a:avLst/>
          </a:prstGeom>
          <a:noFill/>
          <a:ln/>
        </p:spPr>
        <p:txBody>
          <a:bodyPr wrap="square" rtlCol="0" anchor="t"/>
          <a:lstStyle/>
          <a:p>
            <a:pPr marL="0" indent="0">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I entered a proper URL and search term.</a:t>
            </a:r>
            <a:endParaRPr lang="en-US" sz="1225" dirty="0"/>
          </a:p>
        </p:txBody>
      </p:sp>
      <p:sp>
        <p:nvSpPr>
          <p:cNvPr id="15" name="Shape 11"/>
          <p:cNvSpPr/>
          <p:nvPr/>
        </p:nvSpPr>
        <p:spPr>
          <a:xfrm>
            <a:off x="8577858" y="1268373"/>
            <a:ext cx="349925" cy="349925"/>
          </a:xfrm>
          <a:prstGeom prst="roundRect">
            <a:avLst>
              <a:gd name="adj" fmla="val 20002"/>
            </a:avLst>
          </a:prstGeom>
          <a:solidFill>
            <a:srgbClr val="F0D4F7"/>
          </a:solidFill>
          <a:ln w="9644">
            <a:solidFill>
              <a:srgbClr val="E1A9EF"/>
            </a:solidFill>
            <a:prstDash val="solid"/>
          </a:ln>
        </p:spPr>
      </p:sp>
      <p:sp>
        <p:nvSpPr>
          <p:cNvPr id="16" name="Text 12"/>
          <p:cNvSpPr/>
          <p:nvPr/>
        </p:nvSpPr>
        <p:spPr>
          <a:xfrm>
            <a:off x="8686562" y="1297424"/>
            <a:ext cx="132517" cy="291703"/>
          </a:xfrm>
          <a:prstGeom prst="rect">
            <a:avLst/>
          </a:prstGeom>
          <a:noFill/>
          <a:ln/>
        </p:spPr>
        <p:txBody>
          <a:bodyPr wrap="none" rtlCol="0" anchor="t"/>
          <a:lstStyle/>
          <a:p>
            <a:pPr marL="0" indent="0" algn="ctr">
              <a:lnSpc>
                <a:spcPts val="2296"/>
              </a:lnSpc>
              <a:buNone/>
            </a:pPr>
            <a:r>
              <a:rPr lang="en-US" sz="1837" b="1" kern="0" spc="-37" dirty="0">
                <a:solidFill>
                  <a:srgbClr val="272525"/>
                </a:solidFill>
                <a:latin typeface="adonis-web" pitchFamily="34" charset="0"/>
                <a:ea typeface="adonis-web" pitchFamily="34" charset="-122"/>
                <a:cs typeface="adonis-web" pitchFamily="34" charset="-120"/>
              </a:rPr>
              <a:t>3</a:t>
            </a:r>
            <a:endParaRPr lang="en-US" sz="1837" dirty="0"/>
          </a:p>
        </p:txBody>
      </p:sp>
      <p:sp>
        <p:nvSpPr>
          <p:cNvPr id="17" name="Text 13"/>
          <p:cNvSpPr/>
          <p:nvPr/>
        </p:nvSpPr>
        <p:spPr>
          <a:xfrm>
            <a:off x="9083278" y="1321832"/>
            <a:ext cx="1708785" cy="729020"/>
          </a:xfrm>
          <a:prstGeom prst="rect">
            <a:avLst/>
          </a:prstGeom>
          <a:noFill/>
          <a:ln/>
        </p:spPr>
        <p:txBody>
          <a:bodyPr wrap="square" rtlCol="0" anchor="t"/>
          <a:lstStyle/>
          <a:p>
            <a:pPr marL="0" indent="0">
              <a:lnSpc>
                <a:spcPts val="1914"/>
              </a:lnSpc>
              <a:buNone/>
            </a:pPr>
            <a:r>
              <a:rPr lang="en-US" sz="1531" b="1" kern="0" spc="-31" dirty="0">
                <a:solidFill>
                  <a:srgbClr val="272525"/>
                </a:solidFill>
                <a:latin typeface="adonis-web" pitchFamily="34" charset="0"/>
                <a:ea typeface="adonis-web" pitchFamily="34" charset="-122"/>
                <a:cs typeface="adonis-web" pitchFamily="34" charset="-120"/>
              </a:rPr>
              <a:t>Then: Acceptance requirements are below.</a:t>
            </a:r>
            <a:endParaRPr lang="en-US" sz="1531" dirty="0"/>
          </a:p>
        </p:txBody>
      </p:sp>
      <p:sp>
        <p:nvSpPr>
          <p:cNvPr id="18" name="Text 14"/>
          <p:cNvSpPr/>
          <p:nvPr/>
        </p:nvSpPr>
        <p:spPr>
          <a:xfrm>
            <a:off x="9083278" y="2206347"/>
            <a:ext cx="1708785" cy="248722"/>
          </a:xfrm>
          <a:prstGeom prst="rect">
            <a:avLst/>
          </a:prstGeom>
          <a:noFill/>
          <a:ln/>
        </p:spPr>
        <p:txBody>
          <a:bodyPr wrap="none" rtlCol="0" anchor="t"/>
          <a:lstStyle/>
          <a:p>
            <a:pPr marL="0" indent="0">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The script has to.</a:t>
            </a:r>
            <a:endParaRPr lang="en-US" sz="1225" dirty="0"/>
          </a:p>
        </p:txBody>
      </p:sp>
      <p:sp>
        <p:nvSpPr>
          <p:cNvPr id="19" name="Text 15"/>
          <p:cNvSpPr/>
          <p:nvPr/>
        </p:nvSpPr>
        <p:spPr>
          <a:xfrm>
            <a:off x="9083278" y="2594967"/>
            <a:ext cx="1708785" cy="746165"/>
          </a:xfrm>
          <a:prstGeom prst="rect">
            <a:avLst/>
          </a:prstGeom>
          <a:noFill/>
          <a:ln/>
        </p:spPr>
        <p:txBody>
          <a:bodyPr wrap="square" rtlCol="0" anchor="t"/>
          <a:lstStyle/>
          <a:p>
            <a:pPr marL="0" indent="0" algn="just">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Completely retrieve the specified web page from the given URL.</a:t>
            </a:r>
            <a:endParaRPr lang="en-US" sz="1225" dirty="0"/>
          </a:p>
        </p:txBody>
      </p:sp>
      <p:sp>
        <p:nvSpPr>
          <p:cNvPr id="20" name="Text 16"/>
          <p:cNvSpPr/>
          <p:nvPr/>
        </p:nvSpPr>
        <p:spPr>
          <a:xfrm>
            <a:off x="9083278" y="3481030"/>
            <a:ext cx="1708785" cy="994886"/>
          </a:xfrm>
          <a:prstGeom prst="rect">
            <a:avLst/>
          </a:prstGeom>
          <a:noFill/>
          <a:ln/>
        </p:spPr>
        <p:txBody>
          <a:bodyPr wrap="square" rtlCol="0" anchor="t"/>
          <a:lstStyle/>
          <a:p>
            <a:pPr marL="0" indent="0" algn="just">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The SEO score is based on the frequency with which a certain term appears on a page.</a:t>
            </a:r>
            <a:endParaRPr lang="en-US" sz="1225" dirty="0"/>
          </a:p>
        </p:txBody>
      </p:sp>
      <p:sp>
        <p:nvSpPr>
          <p:cNvPr id="21" name="Text 17"/>
          <p:cNvSpPr/>
          <p:nvPr/>
        </p:nvSpPr>
        <p:spPr>
          <a:xfrm>
            <a:off x="9083278" y="4615815"/>
            <a:ext cx="1708785" cy="497443"/>
          </a:xfrm>
          <a:prstGeom prst="rect">
            <a:avLst/>
          </a:prstGeom>
          <a:noFill/>
          <a:ln/>
        </p:spPr>
        <p:txBody>
          <a:bodyPr wrap="square" rtlCol="0" anchor="t"/>
          <a:lstStyle/>
          <a:p>
            <a:pPr marL="0" indent="0" algn="just">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Show the user their SEO rating in the admin panel.</a:t>
            </a:r>
            <a:endParaRPr lang="en-US" sz="1225" dirty="0"/>
          </a:p>
        </p:txBody>
      </p:sp>
      <p:sp>
        <p:nvSpPr>
          <p:cNvPr id="22" name="Shape 18"/>
          <p:cNvSpPr/>
          <p:nvPr/>
        </p:nvSpPr>
        <p:spPr>
          <a:xfrm>
            <a:off x="3838456" y="5409605"/>
            <a:ext cx="349925" cy="349925"/>
          </a:xfrm>
          <a:prstGeom prst="roundRect">
            <a:avLst>
              <a:gd name="adj" fmla="val 20002"/>
            </a:avLst>
          </a:prstGeom>
          <a:solidFill>
            <a:srgbClr val="F0D4F7"/>
          </a:solidFill>
          <a:ln w="9644">
            <a:solidFill>
              <a:srgbClr val="E1A9EF"/>
            </a:solidFill>
            <a:prstDash val="solid"/>
          </a:ln>
        </p:spPr>
      </p:sp>
      <p:sp>
        <p:nvSpPr>
          <p:cNvPr id="23" name="Text 19"/>
          <p:cNvSpPr/>
          <p:nvPr/>
        </p:nvSpPr>
        <p:spPr>
          <a:xfrm>
            <a:off x="3947160" y="5438656"/>
            <a:ext cx="132517" cy="291703"/>
          </a:xfrm>
          <a:prstGeom prst="rect">
            <a:avLst/>
          </a:prstGeom>
          <a:noFill/>
          <a:ln/>
        </p:spPr>
        <p:txBody>
          <a:bodyPr wrap="none" rtlCol="0" anchor="t"/>
          <a:lstStyle/>
          <a:p>
            <a:pPr marL="0" indent="0" algn="ctr">
              <a:lnSpc>
                <a:spcPts val="2296"/>
              </a:lnSpc>
              <a:buNone/>
            </a:pPr>
            <a:r>
              <a:rPr lang="en-US" sz="1837" b="1" kern="0" spc="-37" dirty="0">
                <a:solidFill>
                  <a:srgbClr val="272525"/>
                </a:solidFill>
                <a:latin typeface="adonis-web" pitchFamily="34" charset="0"/>
                <a:ea typeface="adonis-web" pitchFamily="34" charset="-122"/>
                <a:cs typeface="adonis-web" pitchFamily="34" charset="-120"/>
              </a:rPr>
              <a:t>1</a:t>
            </a:r>
            <a:endParaRPr lang="en-US" sz="1837" dirty="0"/>
          </a:p>
        </p:txBody>
      </p:sp>
      <p:sp>
        <p:nvSpPr>
          <p:cNvPr id="24" name="Text 20"/>
          <p:cNvSpPr/>
          <p:nvPr/>
        </p:nvSpPr>
        <p:spPr>
          <a:xfrm>
            <a:off x="4343876" y="5463064"/>
            <a:ext cx="1708785" cy="486013"/>
          </a:xfrm>
          <a:prstGeom prst="rect">
            <a:avLst/>
          </a:prstGeom>
          <a:noFill/>
          <a:ln/>
        </p:spPr>
        <p:txBody>
          <a:bodyPr wrap="square" rtlCol="0" anchor="t"/>
          <a:lstStyle/>
          <a:p>
            <a:pPr marL="0" indent="0">
              <a:lnSpc>
                <a:spcPts val="1914"/>
              </a:lnSpc>
              <a:buNone/>
            </a:pPr>
            <a:r>
              <a:rPr lang="en-US" sz="1531" b="1" kern="0" spc="-31" dirty="0">
                <a:solidFill>
                  <a:srgbClr val="272525"/>
                </a:solidFill>
                <a:latin typeface="adonis-web" pitchFamily="34" charset="0"/>
                <a:ea typeface="adonis-web" pitchFamily="34" charset="-122"/>
                <a:cs typeface="adonis-web" pitchFamily="34" charset="-120"/>
              </a:rPr>
              <a:t>Given: Python code with user input</a:t>
            </a:r>
            <a:endParaRPr lang="en-US" sz="1531" dirty="0"/>
          </a:p>
        </p:txBody>
      </p:sp>
      <p:sp>
        <p:nvSpPr>
          <p:cNvPr id="25" name="Text 21"/>
          <p:cNvSpPr/>
          <p:nvPr/>
        </p:nvSpPr>
        <p:spPr>
          <a:xfrm>
            <a:off x="4343876" y="6104573"/>
            <a:ext cx="1708785" cy="248722"/>
          </a:xfrm>
          <a:prstGeom prst="rect">
            <a:avLst/>
          </a:prstGeom>
          <a:noFill/>
          <a:ln/>
        </p:spPr>
        <p:txBody>
          <a:bodyPr wrap="none" rtlCol="0" anchor="t"/>
          <a:lstStyle/>
          <a:p>
            <a:pPr marL="0" indent="0">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The script starts.</a:t>
            </a:r>
            <a:endParaRPr lang="en-US" sz="1225" dirty="0"/>
          </a:p>
        </p:txBody>
      </p:sp>
      <p:sp>
        <p:nvSpPr>
          <p:cNvPr id="26" name="Shape 22"/>
          <p:cNvSpPr/>
          <p:nvPr/>
        </p:nvSpPr>
        <p:spPr>
          <a:xfrm>
            <a:off x="6208157" y="5409605"/>
            <a:ext cx="349925" cy="349925"/>
          </a:xfrm>
          <a:prstGeom prst="roundRect">
            <a:avLst>
              <a:gd name="adj" fmla="val 20002"/>
            </a:avLst>
          </a:prstGeom>
          <a:solidFill>
            <a:srgbClr val="F0D4F7"/>
          </a:solidFill>
          <a:ln w="9644">
            <a:solidFill>
              <a:srgbClr val="E1A9EF"/>
            </a:solidFill>
            <a:prstDash val="solid"/>
          </a:ln>
        </p:spPr>
      </p:sp>
      <p:sp>
        <p:nvSpPr>
          <p:cNvPr id="27" name="Text 23"/>
          <p:cNvSpPr/>
          <p:nvPr/>
        </p:nvSpPr>
        <p:spPr>
          <a:xfrm>
            <a:off x="6316861" y="5438656"/>
            <a:ext cx="132517" cy="291703"/>
          </a:xfrm>
          <a:prstGeom prst="rect">
            <a:avLst/>
          </a:prstGeom>
          <a:noFill/>
          <a:ln/>
        </p:spPr>
        <p:txBody>
          <a:bodyPr wrap="none" rtlCol="0" anchor="t"/>
          <a:lstStyle/>
          <a:p>
            <a:pPr marL="0" indent="0" algn="ctr">
              <a:lnSpc>
                <a:spcPts val="2296"/>
              </a:lnSpc>
              <a:buNone/>
            </a:pPr>
            <a:r>
              <a:rPr lang="en-US" sz="1837" b="1" kern="0" spc="-37" dirty="0">
                <a:solidFill>
                  <a:srgbClr val="272525"/>
                </a:solidFill>
                <a:latin typeface="adonis-web" pitchFamily="34" charset="0"/>
                <a:ea typeface="adonis-web" pitchFamily="34" charset="-122"/>
                <a:cs typeface="adonis-web" pitchFamily="34" charset="-120"/>
              </a:rPr>
              <a:t>2</a:t>
            </a:r>
            <a:endParaRPr lang="en-US" sz="1837" dirty="0"/>
          </a:p>
        </p:txBody>
      </p:sp>
      <p:sp>
        <p:nvSpPr>
          <p:cNvPr id="28" name="Text 24"/>
          <p:cNvSpPr/>
          <p:nvPr/>
        </p:nvSpPr>
        <p:spPr>
          <a:xfrm>
            <a:off x="6713577" y="5463064"/>
            <a:ext cx="1708785" cy="729020"/>
          </a:xfrm>
          <a:prstGeom prst="rect">
            <a:avLst/>
          </a:prstGeom>
          <a:noFill/>
          <a:ln/>
        </p:spPr>
        <p:txBody>
          <a:bodyPr wrap="square" rtlCol="0" anchor="t"/>
          <a:lstStyle/>
          <a:p>
            <a:pPr marL="0" indent="0">
              <a:lnSpc>
                <a:spcPts val="1914"/>
              </a:lnSpc>
              <a:buNone/>
            </a:pPr>
            <a:r>
              <a:rPr lang="en-US" sz="1531" b="1" kern="0" spc="-31" dirty="0">
                <a:solidFill>
                  <a:srgbClr val="272525"/>
                </a:solidFill>
                <a:latin typeface="adonis-web" pitchFamily="34" charset="0"/>
                <a:ea typeface="adonis-web" pitchFamily="34" charset="-122"/>
                <a:cs typeface="adonis-web" pitchFamily="34" charset="-120"/>
              </a:rPr>
              <a:t>When: Running the script requires execution.</a:t>
            </a:r>
            <a:endParaRPr lang="en-US" sz="1531" dirty="0"/>
          </a:p>
        </p:txBody>
      </p:sp>
      <p:sp>
        <p:nvSpPr>
          <p:cNvPr id="29" name="Text 25"/>
          <p:cNvSpPr/>
          <p:nvPr/>
        </p:nvSpPr>
        <p:spPr>
          <a:xfrm>
            <a:off x="6713577" y="6347579"/>
            <a:ext cx="1708785" cy="497443"/>
          </a:xfrm>
          <a:prstGeom prst="rect">
            <a:avLst/>
          </a:prstGeom>
          <a:noFill/>
          <a:ln/>
        </p:spPr>
        <p:txBody>
          <a:bodyPr wrap="square" rtlCol="0" anchor="t"/>
          <a:lstStyle/>
          <a:p>
            <a:pPr marL="0" indent="0">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I entered a proper URL and search term.</a:t>
            </a:r>
            <a:endParaRPr lang="en-US" sz="1225" dirty="0"/>
          </a:p>
        </p:txBody>
      </p:sp>
      <p:sp>
        <p:nvSpPr>
          <p:cNvPr id="30" name="Shape 26"/>
          <p:cNvSpPr/>
          <p:nvPr/>
        </p:nvSpPr>
        <p:spPr>
          <a:xfrm>
            <a:off x="8577858" y="5409605"/>
            <a:ext cx="349925" cy="349925"/>
          </a:xfrm>
          <a:prstGeom prst="roundRect">
            <a:avLst>
              <a:gd name="adj" fmla="val 20002"/>
            </a:avLst>
          </a:prstGeom>
          <a:solidFill>
            <a:srgbClr val="F0D4F7"/>
          </a:solidFill>
          <a:ln w="9644">
            <a:solidFill>
              <a:srgbClr val="E1A9EF"/>
            </a:solidFill>
            <a:prstDash val="solid"/>
          </a:ln>
        </p:spPr>
      </p:sp>
      <p:sp>
        <p:nvSpPr>
          <p:cNvPr id="31" name="Text 27"/>
          <p:cNvSpPr/>
          <p:nvPr/>
        </p:nvSpPr>
        <p:spPr>
          <a:xfrm>
            <a:off x="8686562" y="5438656"/>
            <a:ext cx="132517" cy="291703"/>
          </a:xfrm>
          <a:prstGeom prst="rect">
            <a:avLst/>
          </a:prstGeom>
          <a:noFill/>
          <a:ln/>
        </p:spPr>
        <p:txBody>
          <a:bodyPr wrap="none" rtlCol="0" anchor="t"/>
          <a:lstStyle/>
          <a:p>
            <a:pPr marL="0" indent="0" algn="ctr">
              <a:lnSpc>
                <a:spcPts val="2296"/>
              </a:lnSpc>
              <a:buNone/>
            </a:pPr>
            <a:r>
              <a:rPr lang="en-US" sz="1837" b="1" kern="0" spc="-37" dirty="0">
                <a:solidFill>
                  <a:srgbClr val="272525"/>
                </a:solidFill>
                <a:latin typeface="adonis-web" pitchFamily="34" charset="0"/>
                <a:ea typeface="adonis-web" pitchFamily="34" charset="-122"/>
                <a:cs typeface="adonis-web" pitchFamily="34" charset="-120"/>
              </a:rPr>
              <a:t>3</a:t>
            </a:r>
            <a:endParaRPr lang="en-US" sz="1837" dirty="0"/>
          </a:p>
        </p:txBody>
      </p:sp>
      <p:sp>
        <p:nvSpPr>
          <p:cNvPr id="32" name="Text 28"/>
          <p:cNvSpPr/>
          <p:nvPr/>
        </p:nvSpPr>
        <p:spPr>
          <a:xfrm>
            <a:off x="9083278" y="5463064"/>
            <a:ext cx="1708785" cy="729020"/>
          </a:xfrm>
          <a:prstGeom prst="rect">
            <a:avLst/>
          </a:prstGeom>
          <a:noFill/>
          <a:ln/>
        </p:spPr>
        <p:txBody>
          <a:bodyPr wrap="square" rtlCol="0" anchor="t"/>
          <a:lstStyle/>
          <a:p>
            <a:pPr marL="0" indent="0">
              <a:lnSpc>
                <a:spcPts val="1914"/>
              </a:lnSpc>
              <a:buNone/>
            </a:pPr>
            <a:r>
              <a:rPr lang="en-US" sz="1531" b="1" kern="0" spc="-31" dirty="0">
                <a:solidFill>
                  <a:srgbClr val="272525"/>
                </a:solidFill>
                <a:latin typeface="adonis-web" pitchFamily="34" charset="0"/>
                <a:ea typeface="adonis-web" pitchFamily="34" charset="-122"/>
                <a:cs typeface="adonis-web" pitchFamily="34" charset="-120"/>
              </a:rPr>
              <a:t>Then: Acceptance requirements are below.</a:t>
            </a:r>
            <a:endParaRPr lang="en-US" sz="1531" dirty="0"/>
          </a:p>
        </p:txBody>
      </p:sp>
      <p:sp>
        <p:nvSpPr>
          <p:cNvPr id="33" name="Text 29"/>
          <p:cNvSpPr/>
          <p:nvPr/>
        </p:nvSpPr>
        <p:spPr>
          <a:xfrm>
            <a:off x="9083278" y="6347579"/>
            <a:ext cx="1708785" cy="248722"/>
          </a:xfrm>
          <a:prstGeom prst="rect">
            <a:avLst/>
          </a:prstGeom>
          <a:noFill/>
          <a:ln/>
        </p:spPr>
        <p:txBody>
          <a:bodyPr wrap="none" rtlCol="0" anchor="t"/>
          <a:lstStyle/>
          <a:p>
            <a:pPr marL="0" indent="0">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The script has to.</a:t>
            </a:r>
            <a:endParaRPr lang="en-US" sz="1225" dirty="0"/>
          </a:p>
        </p:txBody>
      </p:sp>
      <p:sp>
        <p:nvSpPr>
          <p:cNvPr id="34" name="Text 30"/>
          <p:cNvSpPr/>
          <p:nvPr/>
        </p:nvSpPr>
        <p:spPr>
          <a:xfrm>
            <a:off x="9083278" y="6736199"/>
            <a:ext cx="1708785" cy="746165"/>
          </a:xfrm>
          <a:prstGeom prst="rect">
            <a:avLst/>
          </a:prstGeom>
          <a:noFill/>
          <a:ln/>
        </p:spPr>
        <p:txBody>
          <a:bodyPr wrap="square" rtlCol="0" anchor="t"/>
          <a:lstStyle/>
          <a:p>
            <a:pPr marL="0" indent="0" algn="just">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Get the first 10 results from Google for the given search term.</a:t>
            </a:r>
            <a:endParaRPr lang="en-US" sz="1225" dirty="0"/>
          </a:p>
        </p:txBody>
      </p:sp>
      <p:sp>
        <p:nvSpPr>
          <p:cNvPr id="35" name="Text 31"/>
          <p:cNvSpPr/>
          <p:nvPr/>
        </p:nvSpPr>
        <p:spPr>
          <a:xfrm>
            <a:off x="9083278" y="7622262"/>
            <a:ext cx="1708785" cy="746165"/>
          </a:xfrm>
          <a:prstGeom prst="rect">
            <a:avLst/>
          </a:prstGeom>
          <a:noFill/>
          <a:ln/>
        </p:spPr>
        <p:txBody>
          <a:bodyPr wrap="square" rtlCol="0" anchor="t"/>
          <a:lstStyle/>
          <a:p>
            <a:pPr marL="0" indent="0" algn="just">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Determine each top 10 result's keyword occurrence.</a:t>
            </a:r>
            <a:endParaRPr lang="en-US" sz="1225" dirty="0"/>
          </a:p>
        </p:txBody>
      </p:sp>
      <p:sp>
        <p:nvSpPr>
          <p:cNvPr id="36" name="Text 32"/>
          <p:cNvSpPr/>
          <p:nvPr/>
        </p:nvSpPr>
        <p:spPr>
          <a:xfrm>
            <a:off x="9083278" y="8508325"/>
            <a:ext cx="1708785" cy="746165"/>
          </a:xfrm>
          <a:prstGeom prst="rect">
            <a:avLst/>
          </a:prstGeom>
          <a:noFill/>
          <a:ln/>
        </p:spPr>
        <p:txBody>
          <a:bodyPr wrap="square" rtlCol="0" anchor="t"/>
          <a:lstStyle/>
          <a:p>
            <a:pPr marL="0" indent="0" algn="just">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Display top 10 results with page titles and keyword counts..</a:t>
            </a:r>
            <a:endParaRPr lang="en-US" sz="1225" dirty="0"/>
          </a:p>
        </p:txBody>
      </p:sp>
      <p:pic>
        <p:nvPicPr>
          <p:cNvPr id="3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712589"/>
            <a:ext cx="444388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Estimated time</a:t>
            </a:r>
            <a:endParaRPr lang="en-US" sz="4374" dirty="0"/>
          </a:p>
        </p:txBody>
      </p:sp>
      <p:sp>
        <p:nvSpPr>
          <p:cNvPr id="6" name="Shape 2"/>
          <p:cNvSpPr/>
          <p:nvPr/>
        </p:nvSpPr>
        <p:spPr>
          <a:xfrm>
            <a:off x="4801910" y="1740218"/>
            <a:ext cx="44410" cy="5776793"/>
          </a:xfrm>
          <a:prstGeom prst="rect">
            <a:avLst/>
          </a:prstGeom>
          <a:solidFill>
            <a:srgbClr val="E1A9EF"/>
          </a:solidFill>
          <a:ln/>
        </p:spPr>
      </p:sp>
      <p:sp>
        <p:nvSpPr>
          <p:cNvPr id="7" name="Shape 3"/>
          <p:cNvSpPr/>
          <p:nvPr/>
        </p:nvSpPr>
        <p:spPr>
          <a:xfrm>
            <a:off x="5074027" y="2141518"/>
            <a:ext cx="777597" cy="44410"/>
          </a:xfrm>
          <a:prstGeom prst="rect">
            <a:avLst/>
          </a:prstGeom>
          <a:solidFill>
            <a:srgbClr val="E1A9EF"/>
          </a:solidFill>
          <a:ln/>
        </p:spPr>
      </p:sp>
      <p:sp>
        <p:nvSpPr>
          <p:cNvPr id="8" name="Shape 4"/>
          <p:cNvSpPr/>
          <p:nvPr/>
        </p:nvSpPr>
        <p:spPr>
          <a:xfrm>
            <a:off x="4574084" y="1913811"/>
            <a:ext cx="499943" cy="499943"/>
          </a:xfrm>
          <a:prstGeom prst="roundRect">
            <a:avLst>
              <a:gd name="adj" fmla="val 20000"/>
            </a:avLst>
          </a:prstGeom>
          <a:solidFill>
            <a:srgbClr val="F0D4F7"/>
          </a:solidFill>
          <a:ln w="13811">
            <a:solidFill>
              <a:srgbClr val="E1A9EF"/>
            </a:solidFill>
            <a:prstDash val="solid"/>
          </a:ln>
        </p:spPr>
      </p:sp>
      <p:sp>
        <p:nvSpPr>
          <p:cNvPr id="9" name="Text 5"/>
          <p:cNvSpPr/>
          <p:nvPr/>
        </p:nvSpPr>
        <p:spPr>
          <a:xfrm>
            <a:off x="4732080" y="1955483"/>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10" name="Text 6"/>
          <p:cNvSpPr/>
          <p:nvPr/>
        </p:nvSpPr>
        <p:spPr>
          <a:xfrm>
            <a:off x="6046113" y="1962388"/>
            <a:ext cx="4385905"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High Value: Resolving faults: 2-3 hours</a:t>
            </a:r>
            <a:endParaRPr lang="en-US" sz="2187" dirty="0"/>
          </a:p>
        </p:txBody>
      </p:sp>
      <p:sp>
        <p:nvSpPr>
          <p:cNvPr id="11" name="Text 7"/>
          <p:cNvSpPr/>
          <p:nvPr/>
        </p:nvSpPr>
        <p:spPr>
          <a:xfrm>
            <a:off x="6046113" y="2531745"/>
            <a:ext cx="7751088"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It should take a few hours to provide adequate exception handling, status code evaluates and meaningful error messages.</a:t>
            </a:r>
            <a:endParaRPr lang="en-US" sz="1750" dirty="0"/>
          </a:p>
        </p:txBody>
      </p:sp>
      <p:sp>
        <p:nvSpPr>
          <p:cNvPr id="12" name="Shape 8"/>
          <p:cNvSpPr/>
          <p:nvPr/>
        </p:nvSpPr>
        <p:spPr>
          <a:xfrm>
            <a:off x="5074027" y="4141172"/>
            <a:ext cx="777597" cy="44410"/>
          </a:xfrm>
          <a:prstGeom prst="rect">
            <a:avLst/>
          </a:prstGeom>
          <a:solidFill>
            <a:srgbClr val="E1A9EF"/>
          </a:solidFill>
          <a:ln/>
        </p:spPr>
      </p:sp>
      <p:sp>
        <p:nvSpPr>
          <p:cNvPr id="13" name="Shape 9"/>
          <p:cNvSpPr/>
          <p:nvPr/>
        </p:nvSpPr>
        <p:spPr>
          <a:xfrm>
            <a:off x="4574084" y="3913465"/>
            <a:ext cx="499943" cy="499943"/>
          </a:xfrm>
          <a:prstGeom prst="roundRect">
            <a:avLst>
              <a:gd name="adj" fmla="val 20000"/>
            </a:avLst>
          </a:prstGeom>
          <a:solidFill>
            <a:srgbClr val="F0D4F7"/>
          </a:solidFill>
          <a:ln w="13811">
            <a:solidFill>
              <a:srgbClr val="E1A9EF"/>
            </a:solidFill>
            <a:prstDash val="solid"/>
          </a:ln>
        </p:spPr>
      </p:sp>
      <p:sp>
        <p:nvSpPr>
          <p:cNvPr id="14" name="Text 10"/>
          <p:cNvSpPr/>
          <p:nvPr/>
        </p:nvSpPr>
        <p:spPr>
          <a:xfrm>
            <a:off x="4732080" y="3955137"/>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5" name="Text 11"/>
          <p:cNvSpPr/>
          <p:nvPr/>
        </p:nvSpPr>
        <p:spPr>
          <a:xfrm>
            <a:off x="6046113" y="3962043"/>
            <a:ext cx="6437590"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Medium Value: Comments and documentation: 1-2 hours</a:t>
            </a:r>
            <a:endParaRPr lang="en-US" sz="2187" dirty="0"/>
          </a:p>
        </p:txBody>
      </p:sp>
      <p:sp>
        <p:nvSpPr>
          <p:cNvPr id="16" name="Text 12"/>
          <p:cNvSpPr/>
          <p:nvPr/>
        </p:nvSpPr>
        <p:spPr>
          <a:xfrm>
            <a:off x="6046113" y="4531400"/>
            <a:ext cx="7751088"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 few of hours should be spent documenting the code's functionality and use.</a:t>
            </a:r>
            <a:endParaRPr lang="en-US" sz="1750" dirty="0"/>
          </a:p>
        </p:txBody>
      </p:sp>
      <p:sp>
        <p:nvSpPr>
          <p:cNvPr id="17" name="Shape 13"/>
          <p:cNvSpPr/>
          <p:nvPr/>
        </p:nvSpPr>
        <p:spPr>
          <a:xfrm>
            <a:off x="5074027" y="6140827"/>
            <a:ext cx="777597" cy="44410"/>
          </a:xfrm>
          <a:prstGeom prst="rect">
            <a:avLst/>
          </a:prstGeom>
          <a:solidFill>
            <a:srgbClr val="E1A9EF"/>
          </a:solidFill>
          <a:ln/>
        </p:spPr>
      </p:sp>
      <p:sp>
        <p:nvSpPr>
          <p:cNvPr id="18" name="Shape 14"/>
          <p:cNvSpPr/>
          <p:nvPr/>
        </p:nvSpPr>
        <p:spPr>
          <a:xfrm>
            <a:off x="4574084" y="5913120"/>
            <a:ext cx="499943" cy="499943"/>
          </a:xfrm>
          <a:prstGeom prst="roundRect">
            <a:avLst>
              <a:gd name="adj" fmla="val 20000"/>
            </a:avLst>
          </a:prstGeom>
          <a:solidFill>
            <a:srgbClr val="F0D4F7"/>
          </a:solidFill>
          <a:ln w="13811">
            <a:solidFill>
              <a:srgbClr val="E1A9EF"/>
            </a:solidFill>
            <a:prstDash val="solid"/>
          </a:ln>
        </p:spPr>
      </p:sp>
      <p:sp>
        <p:nvSpPr>
          <p:cNvPr id="19" name="Text 15"/>
          <p:cNvSpPr/>
          <p:nvPr/>
        </p:nvSpPr>
        <p:spPr>
          <a:xfrm>
            <a:off x="4732080" y="5954792"/>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20" name="Text 16"/>
          <p:cNvSpPr/>
          <p:nvPr/>
        </p:nvSpPr>
        <p:spPr>
          <a:xfrm>
            <a:off x="6046113" y="5961698"/>
            <a:ext cx="4290298"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Low Value: Presenting data: 3-4 hours</a:t>
            </a:r>
            <a:endParaRPr lang="en-US" sz="2187" dirty="0"/>
          </a:p>
        </p:txBody>
      </p:sp>
      <p:sp>
        <p:nvSpPr>
          <p:cNvPr id="21" name="Text 17"/>
          <p:cNvSpPr/>
          <p:nvPr/>
        </p:nvSpPr>
        <p:spPr>
          <a:xfrm>
            <a:off x="6046113" y="6531054"/>
            <a:ext cx="7751088"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Adding a front-end framework and changing the user interface may improve results display. This may take hours.</a:t>
            </a:r>
            <a:endParaRPr lang="en-US" sz="1750" dirty="0"/>
          </a:p>
        </p:txBody>
      </p:sp>
      <p:pic>
        <p:nvPicPr>
          <p:cNvPr id="2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extLst>
      <p:ext uri="{BB962C8B-B14F-4D97-AF65-F5344CB8AC3E}">
        <p14:creationId xmlns:p14="http://schemas.microsoft.com/office/powerpoint/2010/main" val="12844075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1655</Words>
  <PresentationFormat>Custom</PresentationFormat>
  <Paragraphs>137</Paragraphs>
  <Slides>17</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adonis-web</vt:lpstr>
      <vt:lpstr>Arial</vt:lpstr>
      <vt:lpstr>Calibri</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2023-11-08T10:31:24Z</dcterms:created>
  <dcterms:modified xsi:type="dcterms:W3CDTF">2023-11-20T13:21:11Z</dcterms:modified>
</cp:coreProperties>
</file>